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7"/>
  </p:notesMasterIdLst>
  <p:sldIdLst>
    <p:sldId id="256" r:id="rId2"/>
    <p:sldId id="333" r:id="rId3"/>
    <p:sldId id="344" r:id="rId4"/>
    <p:sldId id="372" r:id="rId5"/>
    <p:sldId id="356" r:id="rId6"/>
    <p:sldId id="357" r:id="rId7"/>
    <p:sldId id="358" r:id="rId8"/>
    <p:sldId id="369" r:id="rId9"/>
    <p:sldId id="370" r:id="rId10"/>
    <p:sldId id="359" r:id="rId11"/>
    <p:sldId id="345" r:id="rId12"/>
    <p:sldId id="346" r:id="rId13"/>
    <p:sldId id="348" r:id="rId14"/>
    <p:sldId id="350" r:id="rId15"/>
    <p:sldId id="352" r:id="rId16"/>
    <p:sldId id="349" r:id="rId17"/>
    <p:sldId id="354" r:id="rId18"/>
    <p:sldId id="360" r:id="rId19"/>
    <p:sldId id="296" r:id="rId20"/>
    <p:sldId id="295" r:id="rId21"/>
    <p:sldId id="257" r:id="rId22"/>
    <p:sldId id="304" r:id="rId23"/>
    <p:sldId id="258" r:id="rId24"/>
    <p:sldId id="299" r:id="rId25"/>
    <p:sldId id="300" r:id="rId26"/>
    <p:sldId id="293" r:id="rId27"/>
    <p:sldId id="367" r:id="rId28"/>
    <p:sldId id="301" r:id="rId29"/>
    <p:sldId id="364" r:id="rId30"/>
    <p:sldId id="363" r:id="rId31"/>
    <p:sldId id="302" r:id="rId32"/>
    <p:sldId id="290" r:id="rId33"/>
    <p:sldId id="291" r:id="rId34"/>
    <p:sldId id="371" r:id="rId35"/>
    <p:sldId id="292" r:id="rId36"/>
    <p:sldId id="334" r:id="rId37"/>
    <p:sldId id="365" r:id="rId38"/>
    <p:sldId id="305" r:id="rId39"/>
    <p:sldId id="306" r:id="rId40"/>
    <p:sldId id="307" r:id="rId41"/>
    <p:sldId id="335" r:id="rId42"/>
    <p:sldId id="312" r:id="rId43"/>
    <p:sldId id="336" r:id="rId44"/>
    <p:sldId id="314" r:id="rId45"/>
    <p:sldId id="337" r:id="rId46"/>
    <p:sldId id="338" r:id="rId47"/>
    <p:sldId id="317" r:id="rId48"/>
    <p:sldId id="316" r:id="rId49"/>
    <p:sldId id="366" r:id="rId50"/>
    <p:sldId id="362" r:id="rId51"/>
    <p:sldId id="323" r:id="rId52"/>
    <p:sldId id="326" r:id="rId53"/>
    <p:sldId id="308" r:id="rId54"/>
    <p:sldId id="259" r:id="rId55"/>
    <p:sldId id="273" r:id="rId56"/>
    <p:sldId id="274" r:id="rId57"/>
    <p:sldId id="328" r:id="rId58"/>
    <p:sldId id="275" r:id="rId59"/>
    <p:sldId id="277" r:id="rId60"/>
    <p:sldId id="281" r:id="rId61"/>
    <p:sldId id="283" r:id="rId62"/>
    <p:sldId id="373" r:id="rId63"/>
    <p:sldId id="375" r:id="rId64"/>
    <p:sldId id="374" r:id="rId65"/>
    <p:sldId id="368" r:id="rId66"/>
  </p:sldIdLst>
  <p:sldSz cx="10080625" cy="7559675"/>
  <p:notesSz cx="7772400" cy="10058400"/>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charset="0"/>
        <a:ea typeface="+mn-ea"/>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charset="0"/>
        <a:ea typeface="+mn-ea"/>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charset="0"/>
        <a:ea typeface="+mn-ea"/>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charset="0"/>
        <a:ea typeface="+mn-ea"/>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E1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p:cViewPr varScale="1">
        <p:scale>
          <a:sx n="100" d="100"/>
          <a:sy n="100" d="100"/>
        </p:scale>
        <p:origin x="1482" y="120"/>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1"/>
          <p:cNvSpPr>
            <a:spLocks noGrp="1" noRot="1" noChangeAspect="1" noChangeArrowheads="1"/>
          </p:cNvSpPr>
          <p:nvPr>
            <p:ph type="sldImg"/>
          </p:nvPr>
        </p:nvSpPr>
        <p:spPr bwMode="auto">
          <a:xfrm>
            <a:off x="1371600" y="763588"/>
            <a:ext cx="5027613" cy="3770312"/>
          </a:xfrm>
          <a:prstGeom prst="rect">
            <a:avLst/>
          </a:prstGeom>
          <a:noFill/>
          <a:ln w="9525">
            <a:noFill/>
            <a:round/>
            <a:headEnd/>
            <a:tailEnd/>
          </a:ln>
        </p:spPr>
      </p:sp>
      <p:sp>
        <p:nvSpPr>
          <p:cNvPr id="4098" name="Rectangle 2"/>
          <p:cNvSpPr>
            <a:spLocks noGrp="1" noChangeArrowheads="1"/>
          </p:cNvSpPr>
          <p:nvPr>
            <p:ph type="body"/>
          </p:nvPr>
        </p:nvSpPr>
        <p:spPr bwMode="auto">
          <a:xfrm>
            <a:off x="777875" y="4776788"/>
            <a:ext cx="6216650" cy="452437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fr-FR" noProof="0"/>
          </a:p>
        </p:txBody>
      </p:sp>
      <p:sp>
        <p:nvSpPr>
          <p:cNvPr id="4099" name="Rectangle 3"/>
          <p:cNvSpPr>
            <a:spLocks noGrp="1" noChangeArrowheads="1"/>
          </p:cNvSpPr>
          <p:nvPr>
            <p:ph type="hdr"/>
          </p:nvPr>
        </p:nvSpPr>
        <p:spPr bwMode="auto">
          <a:xfrm>
            <a:off x="0" y="0"/>
            <a:ext cx="3371850" cy="50165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buFont typeface="Times New Roman" pitchFamily="16" charset="0"/>
              <a:buNone/>
              <a:tabLst>
                <a:tab pos="723900" algn="l"/>
                <a:tab pos="1447800" algn="l"/>
                <a:tab pos="2171700" algn="l"/>
                <a:tab pos="2895600" algn="l"/>
              </a:tabLst>
              <a:defRPr sz="1400" smtClean="0">
                <a:solidFill>
                  <a:srgbClr val="000000"/>
                </a:solidFill>
                <a:latin typeface="Times New Roman" pitchFamily="16" charset="0"/>
                <a:ea typeface="DejaVu Sans" charset="0"/>
                <a:cs typeface="DejaVu Sans" charset="0"/>
              </a:defRPr>
            </a:lvl1pPr>
          </a:lstStyle>
          <a:p>
            <a:pPr>
              <a:defRPr/>
            </a:pPr>
            <a:endParaRPr lang="en-CA"/>
          </a:p>
        </p:txBody>
      </p:sp>
      <p:sp>
        <p:nvSpPr>
          <p:cNvPr id="4100" name="Rectangle 4"/>
          <p:cNvSpPr>
            <a:spLocks noGrp="1" noChangeArrowheads="1"/>
          </p:cNvSpPr>
          <p:nvPr>
            <p:ph type="dt"/>
          </p:nvPr>
        </p:nvSpPr>
        <p:spPr bwMode="auto">
          <a:xfrm>
            <a:off x="4398963" y="0"/>
            <a:ext cx="3371850" cy="50165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buFont typeface="Times New Roman" pitchFamily="16" charset="0"/>
              <a:buNone/>
              <a:tabLst>
                <a:tab pos="723900" algn="l"/>
                <a:tab pos="1447800" algn="l"/>
                <a:tab pos="2171700" algn="l"/>
                <a:tab pos="2895600" algn="l"/>
              </a:tabLst>
              <a:defRPr sz="1400" smtClean="0">
                <a:solidFill>
                  <a:srgbClr val="000000"/>
                </a:solidFill>
                <a:latin typeface="Times New Roman" pitchFamily="16" charset="0"/>
                <a:ea typeface="DejaVu Sans" charset="0"/>
                <a:cs typeface="DejaVu Sans" charset="0"/>
              </a:defRPr>
            </a:lvl1pPr>
          </a:lstStyle>
          <a:p>
            <a:pPr>
              <a:defRPr/>
            </a:pPr>
            <a:endParaRPr lang="en-CA"/>
          </a:p>
        </p:txBody>
      </p:sp>
      <p:sp>
        <p:nvSpPr>
          <p:cNvPr id="4101" name="Rectangle 5"/>
          <p:cNvSpPr>
            <a:spLocks noGrp="1" noChangeArrowheads="1"/>
          </p:cNvSpPr>
          <p:nvPr>
            <p:ph type="ftr"/>
          </p:nvPr>
        </p:nvSpPr>
        <p:spPr bwMode="auto">
          <a:xfrm>
            <a:off x="0" y="9555163"/>
            <a:ext cx="3371850" cy="50165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buFont typeface="Times New Roman" pitchFamily="16" charset="0"/>
              <a:buNone/>
              <a:tabLst>
                <a:tab pos="723900" algn="l"/>
                <a:tab pos="1447800" algn="l"/>
                <a:tab pos="2171700" algn="l"/>
                <a:tab pos="2895600" algn="l"/>
              </a:tabLst>
              <a:defRPr sz="1400" smtClean="0">
                <a:solidFill>
                  <a:srgbClr val="000000"/>
                </a:solidFill>
                <a:latin typeface="Times New Roman" pitchFamily="16" charset="0"/>
                <a:ea typeface="DejaVu Sans" charset="0"/>
                <a:cs typeface="DejaVu Sans" charset="0"/>
              </a:defRPr>
            </a:lvl1pPr>
          </a:lstStyle>
          <a:p>
            <a:pPr>
              <a:defRPr/>
            </a:pPr>
            <a:endParaRPr lang="en-CA"/>
          </a:p>
        </p:txBody>
      </p:sp>
      <p:sp>
        <p:nvSpPr>
          <p:cNvPr id="4102" name="Rectangle 6"/>
          <p:cNvSpPr>
            <a:spLocks noGrp="1" noChangeArrowheads="1"/>
          </p:cNvSpPr>
          <p:nvPr>
            <p:ph type="sldNum"/>
          </p:nvPr>
        </p:nvSpPr>
        <p:spPr bwMode="auto">
          <a:xfrm>
            <a:off x="4398963" y="9555163"/>
            <a:ext cx="3371850" cy="50165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buFont typeface="Times New Roman" pitchFamily="16" charset="0"/>
              <a:buNone/>
              <a:tabLst>
                <a:tab pos="723900" algn="l"/>
                <a:tab pos="1447800" algn="l"/>
                <a:tab pos="2171700" algn="l"/>
                <a:tab pos="2895600" algn="l"/>
              </a:tabLst>
              <a:defRPr sz="1400" smtClean="0">
                <a:solidFill>
                  <a:srgbClr val="000000"/>
                </a:solidFill>
                <a:latin typeface="Times New Roman" pitchFamily="16" charset="0"/>
                <a:ea typeface="DejaVu Sans" charset="0"/>
                <a:cs typeface="DejaVu Sans" charset="0"/>
              </a:defRPr>
            </a:lvl1pPr>
          </a:lstStyle>
          <a:p>
            <a:pPr>
              <a:defRPr/>
            </a:pPr>
            <a:fld id="{759CA7E7-C6BB-488C-B3A1-3CCD0211D4F1}"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6"/>
          <p:cNvSpPr>
            <a:spLocks noGrp="1" noChangeArrowheads="1"/>
          </p:cNvSpPr>
          <p:nvPr>
            <p:ph type="sldNum" sz="quarter"/>
          </p:nvPr>
        </p:nvSpPr>
        <p:spPr>
          <a:noFill/>
        </p:spPr>
        <p:txBody>
          <a:bodyPr/>
          <a:lstStyle/>
          <a:p>
            <a:pPr>
              <a:buFont typeface="Times New Roman" pitchFamily="18" charset="0"/>
              <a:buNone/>
            </a:pPr>
            <a:fld id="{4173223D-846D-4A63-AFEC-42700906E604}" type="slidenum">
              <a:rPr lang="en-CA">
                <a:latin typeface="Times New Roman" pitchFamily="18" charset="0"/>
              </a:rPr>
              <a:pPr>
                <a:buFont typeface="Times New Roman" pitchFamily="18" charset="0"/>
                <a:buNone/>
              </a:pPr>
              <a:t>1</a:t>
            </a:fld>
            <a:endParaRPr lang="en-CA">
              <a:latin typeface="Times New Roman" pitchFamily="18" charset="0"/>
            </a:endParaRPr>
          </a:p>
        </p:txBody>
      </p:sp>
      <p:sp>
        <p:nvSpPr>
          <p:cNvPr id="54275" name="Text Box 1"/>
          <p:cNvSpPr txBox="1">
            <a:spLocks noChangeArrowheads="1"/>
          </p:cNvSpPr>
          <p:nvPr/>
        </p:nvSpPr>
        <p:spPr bwMode="auto">
          <a:xfrm>
            <a:off x="1295400" y="754063"/>
            <a:ext cx="5159375" cy="3751262"/>
          </a:xfrm>
          <a:prstGeom prst="rect">
            <a:avLst/>
          </a:prstGeom>
          <a:solidFill>
            <a:srgbClr val="FFFFFF"/>
          </a:solidFill>
          <a:ln w="9360">
            <a:solidFill>
              <a:srgbClr val="000000"/>
            </a:solidFill>
            <a:miter lim="800000"/>
            <a:headEnd/>
            <a:tailEnd/>
          </a:ln>
        </p:spPr>
        <p:txBody>
          <a:bodyPr wrap="none" anchor="ctr"/>
          <a:lstStyle/>
          <a:p>
            <a:endParaRPr lang="fr-CA">
              <a:ea typeface="DejaVu Sans" charset="0"/>
              <a:cs typeface="DejaVu Sans" charset="0"/>
            </a:endParaRPr>
          </a:p>
        </p:txBody>
      </p:sp>
      <p:sp>
        <p:nvSpPr>
          <p:cNvPr id="54276" name="Rectangle 2"/>
          <p:cNvSpPr txBox="1">
            <a:spLocks noGrp="1" noChangeArrowheads="1"/>
          </p:cNvSpPr>
          <p:nvPr>
            <p:ph type="body"/>
          </p:nvPr>
        </p:nvSpPr>
        <p:spPr>
          <a:xfrm>
            <a:off x="777875" y="4776788"/>
            <a:ext cx="6218238" cy="4525962"/>
          </a:xfrm>
          <a:noFill/>
          <a:ln/>
        </p:spPr>
        <p:txBody>
          <a:bodyPr wrap="none" anchor="ctr"/>
          <a:lstStyle/>
          <a:p>
            <a:endParaRPr lang="fr-FR">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
        <p:nvSpPr>
          <p:cNvPr id="4" name="Espace réservé du numéro de diapositive 3"/>
          <p:cNvSpPr>
            <a:spLocks noGrp="1"/>
          </p:cNvSpPr>
          <p:nvPr>
            <p:ph type="sldNum" idx="10"/>
          </p:nvPr>
        </p:nvSpPr>
        <p:spPr/>
        <p:txBody>
          <a:bodyPr/>
          <a:lstStyle/>
          <a:p>
            <a:pPr>
              <a:defRPr/>
            </a:pPr>
            <a:fld id="{759CA7E7-C6BB-488C-B3A1-3CCD0211D4F1}" type="slidenum">
              <a:rPr lang="en-CA" smtClean="0"/>
              <a:pPr>
                <a:defRPr/>
              </a:pPr>
              <a:t>15</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6"/>
          <p:cNvSpPr>
            <a:spLocks noGrp="1" noChangeArrowheads="1"/>
          </p:cNvSpPr>
          <p:nvPr>
            <p:ph type="sldNum" sz="quarter"/>
          </p:nvPr>
        </p:nvSpPr>
        <p:spPr>
          <a:noFill/>
        </p:spPr>
        <p:txBody>
          <a:bodyPr/>
          <a:lstStyle/>
          <a:p>
            <a:pPr>
              <a:buFont typeface="Times New Roman" pitchFamily="18" charset="0"/>
              <a:buNone/>
            </a:pPr>
            <a:fld id="{3D69BF48-9AE1-4B4D-B269-F0905AEB79AC}" type="slidenum">
              <a:rPr lang="en-CA">
                <a:latin typeface="Times New Roman" pitchFamily="18" charset="0"/>
              </a:rPr>
              <a:pPr>
                <a:buFont typeface="Times New Roman" pitchFamily="18" charset="0"/>
                <a:buNone/>
              </a:pPr>
              <a:t>21</a:t>
            </a:fld>
            <a:endParaRPr lang="en-CA">
              <a:latin typeface="Times New Roman" pitchFamily="18" charset="0"/>
            </a:endParaRPr>
          </a:p>
        </p:txBody>
      </p:sp>
      <p:sp>
        <p:nvSpPr>
          <p:cNvPr id="55299" name="Rectangle 1"/>
          <p:cNvSpPr txBox="1">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5300" name="Rectangle 2"/>
          <p:cNvSpPr txBox="1">
            <a:spLocks noGrp="1" noChangeArrowheads="1"/>
          </p:cNvSpPr>
          <p:nvPr>
            <p:ph type="body" idx="1"/>
          </p:nvPr>
        </p:nvSpPr>
        <p:spPr>
          <a:xfrm>
            <a:off x="777875" y="4776788"/>
            <a:ext cx="6218238" cy="4435475"/>
          </a:xfrm>
          <a:noFill/>
          <a:ln/>
        </p:spPr>
        <p:txBody>
          <a:bodyPr wrap="none" anchor="ctr"/>
          <a:lstStyle/>
          <a:p>
            <a:endParaRPr lang="fr-FR">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6"/>
          <p:cNvSpPr>
            <a:spLocks noGrp="1" noChangeArrowheads="1"/>
          </p:cNvSpPr>
          <p:nvPr>
            <p:ph type="sldNum" sz="quarter"/>
          </p:nvPr>
        </p:nvSpPr>
        <p:spPr>
          <a:noFill/>
        </p:spPr>
        <p:txBody>
          <a:bodyPr/>
          <a:lstStyle/>
          <a:p>
            <a:pPr>
              <a:buFont typeface="Times New Roman" pitchFamily="18" charset="0"/>
              <a:buNone/>
            </a:pPr>
            <a:fld id="{0CC28FF4-1B90-41F2-B386-0DA2A971D135}" type="slidenum">
              <a:rPr lang="en-CA">
                <a:latin typeface="Times New Roman" pitchFamily="18" charset="0"/>
              </a:rPr>
              <a:pPr>
                <a:buFont typeface="Times New Roman" pitchFamily="18" charset="0"/>
                <a:buNone/>
              </a:pPr>
              <a:t>23</a:t>
            </a:fld>
            <a:endParaRPr lang="en-CA">
              <a:latin typeface="Times New Roman" pitchFamily="18" charset="0"/>
            </a:endParaRPr>
          </a:p>
        </p:txBody>
      </p:sp>
      <p:sp>
        <p:nvSpPr>
          <p:cNvPr id="56323" name="Rectangle 1"/>
          <p:cNvSpPr txBox="1">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6324" name="Rectangle 2"/>
          <p:cNvSpPr txBox="1">
            <a:spLocks noGrp="1" noChangeArrowheads="1"/>
          </p:cNvSpPr>
          <p:nvPr>
            <p:ph type="body" idx="1"/>
          </p:nvPr>
        </p:nvSpPr>
        <p:spPr>
          <a:xfrm>
            <a:off x="777875" y="4776788"/>
            <a:ext cx="6218238" cy="4435475"/>
          </a:xfrm>
          <a:noFill/>
          <a:ln/>
        </p:spPr>
        <p:txBody>
          <a:bodyPr wrap="none" anchor="ctr"/>
          <a:lstStyle/>
          <a:p>
            <a:endParaRPr lang="fr-FR">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DDC1F0A-53F4-42C3-A600-9A9E5C76C72B}" type="slidenum">
              <a:rPr lang="en-CA"/>
              <a:pPr/>
              <a:t>36</a:t>
            </a:fld>
            <a:endParaRPr lang="en-CA"/>
          </a:p>
        </p:txBody>
      </p:sp>
      <p:sp>
        <p:nvSpPr>
          <p:cNvPr id="68609"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68610" name="Rectangle 2"/>
          <p:cNvSpPr txBox="1">
            <a:spLocks noGrp="1" noChangeArrowheads="1"/>
          </p:cNvSpPr>
          <p:nvPr>
            <p:ph type="body" idx="1"/>
          </p:nvPr>
        </p:nvSpPr>
        <p:spPr bwMode="auto">
          <a:xfrm>
            <a:off x="777875" y="4776788"/>
            <a:ext cx="6218238" cy="4435475"/>
          </a:xfrm>
          <a:prstGeom prst="rect">
            <a:avLst/>
          </a:prstGeom>
          <a:noFill/>
          <a:ln>
            <a:round/>
            <a:headEnd/>
            <a:tailEnd/>
          </a:ln>
        </p:spPr>
        <p:txBody>
          <a:bodyPr wrap="none" anchor="ct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8065577-E3A1-474B-B602-7B6A0B4C948F}" type="slidenum">
              <a:rPr lang="en-CA"/>
              <a:pPr/>
              <a:t>41</a:t>
            </a:fld>
            <a:endParaRPr lang="en-CA"/>
          </a:p>
        </p:txBody>
      </p:sp>
      <p:sp>
        <p:nvSpPr>
          <p:cNvPr id="71681"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71682" name="Rectangle 2"/>
          <p:cNvSpPr txBox="1">
            <a:spLocks noGrp="1" noChangeArrowheads="1"/>
          </p:cNvSpPr>
          <p:nvPr>
            <p:ph type="body" idx="1"/>
          </p:nvPr>
        </p:nvSpPr>
        <p:spPr bwMode="auto">
          <a:xfrm>
            <a:off x="777875" y="4776788"/>
            <a:ext cx="6218238" cy="4525962"/>
          </a:xfrm>
          <a:prstGeom prst="rect">
            <a:avLst/>
          </a:prstGeom>
          <a:noFill/>
          <a:ln>
            <a:round/>
            <a:headEnd/>
            <a:tailEnd/>
          </a:ln>
        </p:spPr>
        <p:txBody>
          <a:bodyPr wrap="none" anchor="ctr"/>
          <a:lstStyle/>
          <a:p>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460B280-DF22-402B-A6B7-5DCD5D809B4B}" type="slidenum">
              <a:rPr lang="en-CA"/>
              <a:pPr/>
              <a:t>43</a:t>
            </a:fld>
            <a:endParaRPr lang="en-CA"/>
          </a:p>
        </p:txBody>
      </p:sp>
      <p:sp>
        <p:nvSpPr>
          <p:cNvPr id="73729"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73730" name="Rectangle 2"/>
          <p:cNvSpPr txBox="1">
            <a:spLocks noGrp="1" noChangeArrowheads="1"/>
          </p:cNvSpPr>
          <p:nvPr>
            <p:ph type="body" idx="1"/>
          </p:nvPr>
        </p:nvSpPr>
        <p:spPr bwMode="auto">
          <a:xfrm>
            <a:off x="777875" y="4776788"/>
            <a:ext cx="6218238" cy="4525962"/>
          </a:xfrm>
          <a:prstGeom prst="rect">
            <a:avLst/>
          </a:prstGeom>
          <a:noFill/>
          <a:ln>
            <a:round/>
            <a:headEnd/>
            <a:tailEnd/>
          </a:ln>
        </p:spPr>
        <p:txBody>
          <a:bodyPr wrap="none" anchor="ctr"/>
          <a:lstStyle/>
          <a:p>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DB60781-7A8E-44E1-A36D-CD2BB6F6F966}" type="slidenum">
              <a:rPr lang="en-CA"/>
              <a:pPr/>
              <a:t>45</a:t>
            </a:fld>
            <a:endParaRPr lang="en-CA"/>
          </a:p>
        </p:txBody>
      </p:sp>
      <p:sp>
        <p:nvSpPr>
          <p:cNvPr id="74753"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74754" name="Rectangle 2"/>
          <p:cNvSpPr txBox="1">
            <a:spLocks noGrp="1" noChangeArrowheads="1"/>
          </p:cNvSpPr>
          <p:nvPr>
            <p:ph type="body" idx="1"/>
          </p:nvPr>
        </p:nvSpPr>
        <p:spPr bwMode="auto">
          <a:xfrm>
            <a:off x="777875" y="4776788"/>
            <a:ext cx="6218238" cy="4525962"/>
          </a:xfrm>
          <a:prstGeom prst="rect">
            <a:avLst/>
          </a:prstGeom>
          <a:noFill/>
          <a:ln>
            <a:round/>
            <a:headEnd/>
            <a:tailEnd/>
          </a:ln>
        </p:spPr>
        <p:txBody>
          <a:bodyPr wrap="none" anchor="ctr"/>
          <a:lstStyle/>
          <a:p>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F4D5EAD-2237-495D-A5D4-BF79674190F3}" type="slidenum">
              <a:rPr lang="en-CA"/>
              <a:pPr/>
              <a:t>46</a:t>
            </a:fld>
            <a:endParaRPr lang="en-CA"/>
          </a:p>
        </p:txBody>
      </p:sp>
      <p:sp>
        <p:nvSpPr>
          <p:cNvPr id="75777"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75778" name="Rectangle 2"/>
          <p:cNvSpPr txBox="1">
            <a:spLocks noGrp="1" noChangeArrowheads="1"/>
          </p:cNvSpPr>
          <p:nvPr>
            <p:ph type="body" idx="1"/>
          </p:nvPr>
        </p:nvSpPr>
        <p:spPr bwMode="auto">
          <a:xfrm>
            <a:off x="777875" y="4776788"/>
            <a:ext cx="6218238" cy="4525962"/>
          </a:xfrm>
          <a:prstGeom prst="rect">
            <a:avLst/>
          </a:prstGeom>
          <a:noFill/>
          <a:ln>
            <a:round/>
            <a:headEnd/>
            <a:tailEnd/>
          </a:ln>
        </p:spPr>
        <p:txBody>
          <a:bodyPr wrap="none" anchor="ctr"/>
          <a:lstStyle/>
          <a:p>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6"/>
          <p:cNvSpPr>
            <a:spLocks noGrp="1" noChangeArrowheads="1"/>
          </p:cNvSpPr>
          <p:nvPr>
            <p:ph type="sldNum" sz="quarter"/>
          </p:nvPr>
        </p:nvSpPr>
        <p:spPr>
          <a:noFill/>
        </p:spPr>
        <p:txBody>
          <a:bodyPr/>
          <a:lstStyle/>
          <a:p>
            <a:pPr>
              <a:buFont typeface="Times New Roman" pitchFamily="18" charset="0"/>
              <a:buNone/>
            </a:pPr>
            <a:fld id="{5C5401A5-51F8-4A42-BB10-2ED2BB05F675}" type="slidenum">
              <a:rPr lang="en-CA">
                <a:latin typeface="Times New Roman" pitchFamily="18" charset="0"/>
              </a:rPr>
              <a:pPr>
                <a:buFont typeface="Times New Roman" pitchFamily="18" charset="0"/>
                <a:buNone/>
              </a:pPr>
              <a:t>54</a:t>
            </a:fld>
            <a:endParaRPr lang="en-CA">
              <a:latin typeface="Times New Roman" pitchFamily="18" charset="0"/>
            </a:endParaRPr>
          </a:p>
        </p:txBody>
      </p:sp>
      <p:sp>
        <p:nvSpPr>
          <p:cNvPr id="57347" name="Rectangle 1"/>
          <p:cNvSpPr txBox="1">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7348" name="Rectangle 2"/>
          <p:cNvSpPr txBox="1">
            <a:spLocks noGrp="1" noChangeArrowheads="1"/>
          </p:cNvSpPr>
          <p:nvPr>
            <p:ph type="body" idx="1"/>
          </p:nvPr>
        </p:nvSpPr>
        <p:spPr>
          <a:xfrm>
            <a:off x="777875" y="4776788"/>
            <a:ext cx="6218238" cy="4435475"/>
          </a:xfrm>
          <a:noFill/>
          <a:ln/>
        </p:spPr>
        <p:txBody>
          <a:bodyPr wrap="none" anchor="ctr"/>
          <a:lstStyle/>
          <a:p>
            <a:endParaRPr lang="fr-FR">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6"/>
          <p:cNvSpPr>
            <a:spLocks noGrp="1" noChangeArrowheads="1"/>
          </p:cNvSpPr>
          <p:nvPr>
            <p:ph type="sldNum" sz="quarter"/>
          </p:nvPr>
        </p:nvSpPr>
        <p:spPr>
          <a:noFill/>
        </p:spPr>
        <p:txBody>
          <a:bodyPr/>
          <a:lstStyle/>
          <a:p>
            <a:pPr>
              <a:buFont typeface="Times New Roman" pitchFamily="18" charset="0"/>
              <a:buNone/>
            </a:pPr>
            <a:fld id="{ECFA1A77-D695-4516-BA5D-379DD0A1D031}" type="slidenum">
              <a:rPr lang="en-CA">
                <a:latin typeface="Times New Roman" pitchFamily="18" charset="0"/>
              </a:rPr>
              <a:pPr>
                <a:buFont typeface="Times New Roman" pitchFamily="18" charset="0"/>
                <a:buNone/>
              </a:pPr>
              <a:t>55</a:t>
            </a:fld>
            <a:endParaRPr lang="en-CA">
              <a:latin typeface="Times New Roman" pitchFamily="18" charset="0"/>
            </a:endParaRPr>
          </a:p>
        </p:txBody>
      </p:sp>
      <p:sp>
        <p:nvSpPr>
          <p:cNvPr id="71683" name="Rectangle 1"/>
          <p:cNvSpPr txBox="1">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71684" name="Rectangle 2"/>
          <p:cNvSpPr txBox="1">
            <a:spLocks noGrp="1" noChangeArrowheads="1"/>
          </p:cNvSpPr>
          <p:nvPr>
            <p:ph type="body" idx="1"/>
          </p:nvPr>
        </p:nvSpPr>
        <p:spPr>
          <a:xfrm>
            <a:off x="777875" y="4776788"/>
            <a:ext cx="6218238" cy="4525962"/>
          </a:xfrm>
          <a:noFill/>
          <a:ln/>
        </p:spPr>
        <p:txBody>
          <a:bodyPr wrap="none" anchor="ctr"/>
          <a:lstStyle/>
          <a:p>
            <a:endParaRPr lang="fr-FR" dirty="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6"/>
          <p:cNvSpPr>
            <a:spLocks noGrp="1" noChangeArrowheads="1"/>
          </p:cNvSpPr>
          <p:nvPr>
            <p:ph type="sldNum" sz="quarter"/>
          </p:nvPr>
        </p:nvSpPr>
        <p:spPr>
          <a:noFill/>
        </p:spPr>
        <p:txBody>
          <a:bodyPr/>
          <a:lstStyle/>
          <a:p>
            <a:pPr>
              <a:buFont typeface="Times New Roman" pitchFamily="18" charset="0"/>
              <a:buNone/>
            </a:pPr>
            <a:fld id="{5B3397E1-7E4A-4021-9DDA-8866824DA1EA}" type="slidenum">
              <a:rPr lang="en-CA">
                <a:latin typeface="Times New Roman" pitchFamily="18" charset="0"/>
              </a:rPr>
              <a:pPr>
                <a:buFont typeface="Times New Roman" pitchFamily="18" charset="0"/>
                <a:buNone/>
              </a:pPr>
              <a:t>56</a:t>
            </a:fld>
            <a:endParaRPr lang="en-CA">
              <a:latin typeface="Times New Roman" pitchFamily="18" charset="0"/>
            </a:endParaRPr>
          </a:p>
        </p:txBody>
      </p:sp>
      <p:sp>
        <p:nvSpPr>
          <p:cNvPr id="72707" name="Rectangle 1"/>
          <p:cNvSpPr txBox="1">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72708" name="Rectangle 2"/>
          <p:cNvSpPr txBox="1">
            <a:spLocks noGrp="1" noChangeArrowheads="1"/>
          </p:cNvSpPr>
          <p:nvPr>
            <p:ph type="body" idx="1"/>
          </p:nvPr>
        </p:nvSpPr>
        <p:spPr>
          <a:xfrm>
            <a:off x="777875" y="4776788"/>
            <a:ext cx="6218238" cy="4435475"/>
          </a:xfrm>
          <a:noFill/>
          <a:ln/>
        </p:spPr>
        <p:txBody>
          <a:bodyPr wrap="none" anchor="ctr"/>
          <a:lstStyle/>
          <a:p>
            <a:endParaRPr lang="fr-FR">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6"/>
          <p:cNvSpPr>
            <a:spLocks noGrp="1" noChangeArrowheads="1"/>
          </p:cNvSpPr>
          <p:nvPr>
            <p:ph type="sldNum" sz="quarter"/>
          </p:nvPr>
        </p:nvSpPr>
        <p:spPr>
          <a:noFill/>
        </p:spPr>
        <p:txBody>
          <a:bodyPr/>
          <a:lstStyle/>
          <a:p>
            <a:pPr>
              <a:buFont typeface="Times New Roman" pitchFamily="18" charset="0"/>
              <a:buNone/>
            </a:pPr>
            <a:fld id="{818C73D0-8E02-46AF-872F-32B0C3F06D82}" type="slidenum">
              <a:rPr lang="en-CA">
                <a:latin typeface="Times New Roman" pitchFamily="18" charset="0"/>
              </a:rPr>
              <a:pPr>
                <a:buFont typeface="Times New Roman" pitchFamily="18" charset="0"/>
                <a:buNone/>
              </a:pPr>
              <a:t>58</a:t>
            </a:fld>
            <a:endParaRPr lang="en-CA">
              <a:latin typeface="Times New Roman" pitchFamily="18" charset="0"/>
            </a:endParaRPr>
          </a:p>
        </p:txBody>
      </p:sp>
      <p:sp>
        <p:nvSpPr>
          <p:cNvPr id="73731" name="Rectangle 1"/>
          <p:cNvSpPr txBox="1">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73732" name="Rectangle 2"/>
          <p:cNvSpPr txBox="1">
            <a:spLocks noGrp="1" noChangeArrowheads="1"/>
          </p:cNvSpPr>
          <p:nvPr>
            <p:ph type="body" idx="1"/>
          </p:nvPr>
        </p:nvSpPr>
        <p:spPr>
          <a:xfrm>
            <a:off x="777875" y="4776788"/>
            <a:ext cx="6218238" cy="4435475"/>
          </a:xfrm>
          <a:noFill/>
          <a:ln/>
        </p:spPr>
        <p:txBody>
          <a:bodyPr wrap="none" anchor="ctr"/>
          <a:lstStyle/>
          <a:p>
            <a:endParaRPr lang="fr-FR">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6"/>
          <p:cNvSpPr>
            <a:spLocks noGrp="1" noChangeArrowheads="1"/>
          </p:cNvSpPr>
          <p:nvPr>
            <p:ph type="sldNum" sz="quarter"/>
          </p:nvPr>
        </p:nvSpPr>
        <p:spPr>
          <a:noFill/>
        </p:spPr>
        <p:txBody>
          <a:bodyPr/>
          <a:lstStyle/>
          <a:p>
            <a:pPr>
              <a:buFont typeface="Times New Roman" pitchFamily="18" charset="0"/>
              <a:buNone/>
            </a:pPr>
            <a:fld id="{B3C201F6-0A54-4928-AEF1-7828A83D7532}" type="slidenum">
              <a:rPr lang="en-CA">
                <a:latin typeface="Times New Roman" pitchFamily="18" charset="0"/>
              </a:rPr>
              <a:pPr>
                <a:buFont typeface="Times New Roman" pitchFamily="18" charset="0"/>
                <a:buNone/>
              </a:pPr>
              <a:t>59</a:t>
            </a:fld>
            <a:endParaRPr lang="en-CA">
              <a:latin typeface="Times New Roman" pitchFamily="18" charset="0"/>
            </a:endParaRPr>
          </a:p>
        </p:txBody>
      </p:sp>
      <p:sp>
        <p:nvSpPr>
          <p:cNvPr id="75779" name="Rectangle 1"/>
          <p:cNvSpPr txBox="1">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75780" name="Rectangle 2"/>
          <p:cNvSpPr txBox="1">
            <a:spLocks noGrp="1" noChangeArrowheads="1"/>
          </p:cNvSpPr>
          <p:nvPr>
            <p:ph type="body" idx="1"/>
          </p:nvPr>
        </p:nvSpPr>
        <p:spPr>
          <a:xfrm>
            <a:off x="777875" y="4776788"/>
            <a:ext cx="6218238" cy="4525962"/>
          </a:xfrm>
          <a:noFill/>
          <a:ln/>
        </p:spPr>
        <p:txBody>
          <a:bodyPr wrap="none" anchor="ctr"/>
          <a:lstStyle/>
          <a:p>
            <a:endParaRPr lang="fr-FR">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6"/>
          <p:cNvSpPr>
            <a:spLocks noGrp="1" noChangeArrowheads="1"/>
          </p:cNvSpPr>
          <p:nvPr>
            <p:ph type="sldNum" sz="quarter"/>
          </p:nvPr>
        </p:nvSpPr>
        <p:spPr>
          <a:noFill/>
        </p:spPr>
        <p:txBody>
          <a:bodyPr/>
          <a:lstStyle/>
          <a:p>
            <a:pPr>
              <a:buFont typeface="Times New Roman" pitchFamily="18" charset="0"/>
              <a:buNone/>
            </a:pPr>
            <a:fld id="{C4C9BD3E-D229-43FD-B182-7F06790888EA}" type="slidenum">
              <a:rPr lang="en-CA">
                <a:latin typeface="Times New Roman" pitchFamily="18" charset="0"/>
              </a:rPr>
              <a:pPr>
                <a:buFont typeface="Times New Roman" pitchFamily="18" charset="0"/>
                <a:buNone/>
              </a:pPr>
              <a:t>60</a:t>
            </a:fld>
            <a:endParaRPr lang="en-CA">
              <a:latin typeface="Times New Roman" pitchFamily="18" charset="0"/>
            </a:endParaRPr>
          </a:p>
        </p:txBody>
      </p:sp>
      <p:sp>
        <p:nvSpPr>
          <p:cNvPr id="79875" name="Rectangle 1"/>
          <p:cNvSpPr txBox="1">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79876" name="Rectangle 2"/>
          <p:cNvSpPr txBox="1">
            <a:spLocks noGrp="1" noChangeArrowheads="1"/>
          </p:cNvSpPr>
          <p:nvPr>
            <p:ph type="body" idx="1"/>
          </p:nvPr>
        </p:nvSpPr>
        <p:spPr>
          <a:xfrm>
            <a:off x="777875" y="4776788"/>
            <a:ext cx="6218238" cy="4525962"/>
          </a:xfrm>
          <a:noFill/>
          <a:ln/>
        </p:spPr>
        <p:txBody>
          <a:bodyPr wrap="none" anchor="ctr"/>
          <a:lstStyle/>
          <a:p>
            <a:endParaRPr lang="fr-FR">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6"/>
          <p:cNvSpPr>
            <a:spLocks noGrp="1" noChangeArrowheads="1"/>
          </p:cNvSpPr>
          <p:nvPr>
            <p:ph type="sldNum" sz="quarter"/>
          </p:nvPr>
        </p:nvSpPr>
        <p:spPr>
          <a:noFill/>
        </p:spPr>
        <p:txBody>
          <a:bodyPr/>
          <a:lstStyle/>
          <a:p>
            <a:pPr>
              <a:buFont typeface="Times New Roman" pitchFamily="18" charset="0"/>
              <a:buNone/>
            </a:pPr>
            <a:fld id="{3B4F9531-0CE0-40F7-B518-414CE314808D}" type="slidenum">
              <a:rPr lang="en-CA">
                <a:latin typeface="Times New Roman" pitchFamily="18" charset="0"/>
              </a:rPr>
              <a:pPr>
                <a:buFont typeface="Times New Roman" pitchFamily="18" charset="0"/>
                <a:buNone/>
              </a:pPr>
              <a:t>61</a:t>
            </a:fld>
            <a:endParaRPr lang="en-CA">
              <a:latin typeface="Times New Roman" pitchFamily="18" charset="0"/>
            </a:endParaRPr>
          </a:p>
        </p:txBody>
      </p:sp>
      <p:sp>
        <p:nvSpPr>
          <p:cNvPr id="81923" name="Rectangle 1"/>
          <p:cNvSpPr txBox="1">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81924" name="Rectangle 2"/>
          <p:cNvSpPr txBox="1">
            <a:spLocks noGrp="1" noChangeArrowheads="1"/>
          </p:cNvSpPr>
          <p:nvPr>
            <p:ph type="body" idx="1"/>
          </p:nvPr>
        </p:nvSpPr>
        <p:spPr>
          <a:xfrm>
            <a:off x="777875" y="4776788"/>
            <a:ext cx="6218238" cy="4525962"/>
          </a:xfrm>
          <a:noFill/>
          <a:ln/>
        </p:spPr>
        <p:txBody>
          <a:bodyPr wrap="none" anchor="ctr"/>
          <a:lstStyle/>
          <a:p>
            <a:endParaRPr lang="fr-FR">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6"/>
          <p:cNvSpPr>
            <a:spLocks noGrp="1" noChangeArrowheads="1"/>
          </p:cNvSpPr>
          <p:nvPr>
            <p:ph type="sldNum" sz="quarter"/>
          </p:nvPr>
        </p:nvSpPr>
        <p:spPr>
          <a:noFill/>
        </p:spPr>
        <p:txBody>
          <a:bodyPr/>
          <a:lstStyle/>
          <a:p>
            <a:pPr>
              <a:buFont typeface="Times New Roman" pitchFamily="18" charset="0"/>
              <a:buNone/>
            </a:pPr>
            <a:fld id="{4173223D-846D-4A63-AFEC-42700906E604}" type="slidenum">
              <a:rPr lang="en-CA">
                <a:latin typeface="Times New Roman" pitchFamily="18" charset="0"/>
              </a:rPr>
              <a:pPr>
                <a:buFont typeface="Times New Roman" pitchFamily="18" charset="0"/>
                <a:buNone/>
              </a:pPr>
              <a:t>65</a:t>
            </a:fld>
            <a:endParaRPr lang="en-CA">
              <a:latin typeface="Times New Roman" pitchFamily="18" charset="0"/>
            </a:endParaRPr>
          </a:p>
        </p:txBody>
      </p:sp>
      <p:sp>
        <p:nvSpPr>
          <p:cNvPr id="54275" name="Text Box 1"/>
          <p:cNvSpPr txBox="1">
            <a:spLocks noChangeArrowheads="1"/>
          </p:cNvSpPr>
          <p:nvPr/>
        </p:nvSpPr>
        <p:spPr bwMode="auto">
          <a:xfrm>
            <a:off x="1295400" y="754063"/>
            <a:ext cx="5159375" cy="3751262"/>
          </a:xfrm>
          <a:prstGeom prst="rect">
            <a:avLst/>
          </a:prstGeom>
          <a:solidFill>
            <a:srgbClr val="FFFFFF"/>
          </a:solidFill>
          <a:ln w="9360">
            <a:solidFill>
              <a:srgbClr val="000000"/>
            </a:solidFill>
            <a:miter lim="800000"/>
            <a:headEnd/>
            <a:tailEnd/>
          </a:ln>
        </p:spPr>
        <p:txBody>
          <a:bodyPr wrap="none" anchor="ctr"/>
          <a:lstStyle/>
          <a:p>
            <a:endParaRPr lang="fr-CA">
              <a:ea typeface="DejaVu Sans" charset="0"/>
              <a:cs typeface="DejaVu Sans" charset="0"/>
            </a:endParaRPr>
          </a:p>
        </p:txBody>
      </p:sp>
      <p:sp>
        <p:nvSpPr>
          <p:cNvPr id="54276" name="Rectangle 2"/>
          <p:cNvSpPr txBox="1">
            <a:spLocks noGrp="1" noChangeArrowheads="1"/>
          </p:cNvSpPr>
          <p:nvPr>
            <p:ph type="body"/>
          </p:nvPr>
        </p:nvSpPr>
        <p:spPr>
          <a:xfrm>
            <a:off x="777875" y="4776788"/>
            <a:ext cx="6218238" cy="4525962"/>
          </a:xfrm>
          <a:noFill/>
          <a:ln/>
        </p:spPr>
        <p:txBody>
          <a:bodyPr wrap="none" anchor="ctr"/>
          <a:lstStyle/>
          <a:p>
            <a:endParaRPr lang="fr-FR">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55650" y="2347913"/>
            <a:ext cx="8569325" cy="1620837"/>
          </a:xfrm>
        </p:spPr>
        <p:txBody>
          <a:bodyPr/>
          <a:lstStyle/>
          <a:p>
            <a:r>
              <a:rPr lang="fr-FR"/>
              <a:t>Cliquez pour modifier le style du titre</a:t>
            </a:r>
            <a:endParaRPr lang="fr-CA"/>
          </a:p>
        </p:txBody>
      </p:sp>
      <p:sp>
        <p:nvSpPr>
          <p:cNvPr id="3" name="Sous-titre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Cliquez pour modifier le style des sous-titres du masque</a:t>
            </a:r>
            <a:endParaRPr lang="fr-CA"/>
          </a:p>
        </p:txBody>
      </p:sp>
      <p:sp>
        <p:nvSpPr>
          <p:cNvPr id="4" name="Rectangle 3"/>
          <p:cNvSpPr>
            <a:spLocks noGrp="1" noChangeArrowheads="1"/>
          </p:cNvSpPr>
          <p:nvPr>
            <p:ph type="dt" idx="10"/>
          </p:nvPr>
        </p:nvSpPr>
        <p:spPr>
          <a:ln/>
        </p:spPr>
        <p:txBody>
          <a:bodyPr/>
          <a:lstStyle>
            <a:lvl1pPr>
              <a:defRPr/>
            </a:lvl1pPr>
          </a:lstStyle>
          <a:p>
            <a:pPr>
              <a:defRPr/>
            </a:pPr>
            <a:endParaRPr lang="en-CA"/>
          </a:p>
        </p:txBody>
      </p:sp>
      <p:sp>
        <p:nvSpPr>
          <p:cNvPr id="5" name="Rectangle 4"/>
          <p:cNvSpPr>
            <a:spLocks noGrp="1" noChangeArrowheads="1"/>
          </p:cNvSpPr>
          <p:nvPr>
            <p:ph type="ftr" idx="11"/>
          </p:nvPr>
        </p:nvSpPr>
        <p:spPr>
          <a:ln/>
        </p:spPr>
        <p:txBody>
          <a:bodyPr/>
          <a:lstStyle>
            <a:lvl1pPr>
              <a:defRPr/>
            </a:lvl1pPr>
          </a:lstStyle>
          <a:p>
            <a:pPr>
              <a:defRPr/>
            </a:pPr>
            <a:endParaRPr lang="en-CA"/>
          </a:p>
        </p:txBody>
      </p:sp>
      <p:sp>
        <p:nvSpPr>
          <p:cNvPr id="6" name="Rectangle 5"/>
          <p:cNvSpPr>
            <a:spLocks noGrp="1" noChangeArrowheads="1"/>
          </p:cNvSpPr>
          <p:nvPr>
            <p:ph type="sldNum" idx="12"/>
          </p:nvPr>
        </p:nvSpPr>
        <p:spPr>
          <a:ln/>
        </p:spPr>
        <p:txBody>
          <a:bodyPr/>
          <a:lstStyle>
            <a:lvl1pPr>
              <a:defRPr/>
            </a:lvl1pPr>
          </a:lstStyle>
          <a:p>
            <a:pPr>
              <a:defRPr/>
            </a:pPr>
            <a:fld id="{49E5D637-2D8E-42DB-980C-3C7D64D79D9A}" type="slidenum">
              <a:rPr lang="en-CA"/>
              <a:pPr>
                <a:defRPr/>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Rectangle 3"/>
          <p:cNvSpPr>
            <a:spLocks noGrp="1" noChangeArrowheads="1"/>
          </p:cNvSpPr>
          <p:nvPr>
            <p:ph type="dt" idx="10"/>
          </p:nvPr>
        </p:nvSpPr>
        <p:spPr>
          <a:ln/>
        </p:spPr>
        <p:txBody>
          <a:bodyPr/>
          <a:lstStyle>
            <a:lvl1pPr>
              <a:defRPr/>
            </a:lvl1pPr>
          </a:lstStyle>
          <a:p>
            <a:pPr>
              <a:defRPr/>
            </a:pPr>
            <a:endParaRPr lang="en-CA"/>
          </a:p>
        </p:txBody>
      </p:sp>
      <p:sp>
        <p:nvSpPr>
          <p:cNvPr id="5" name="Rectangle 4"/>
          <p:cNvSpPr>
            <a:spLocks noGrp="1" noChangeArrowheads="1"/>
          </p:cNvSpPr>
          <p:nvPr>
            <p:ph type="ftr" idx="11"/>
          </p:nvPr>
        </p:nvSpPr>
        <p:spPr>
          <a:ln/>
        </p:spPr>
        <p:txBody>
          <a:bodyPr/>
          <a:lstStyle>
            <a:lvl1pPr>
              <a:defRPr/>
            </a:lvl1pPr>
          </a:lstStyle>
          <a:p>
            <a:pPr>
              <a:defRPr/>
            </a:pPr>
            <a:endParaRPr lang="en-CA"/>
          </a:p>
        </p:txBody>
      </p:sp>
      <p:sp>
        <p:nvSpPr>
          <p:cNvPr id="6" name="Rectangle 5"/>
          <p:cNvSpPr>
            <a:spLocks noGrp="1" noChangeArrowheads="1"/>
          </p:cNvSpPr>
          <p:nvPr>
            <p:ph type="sldNum" idx="12"/>
          </p:nvPr>
        </p:nvSpPr>
        <p:spPr>
          <a:ln/>
        </p:spPr>
        <p:txBody>
          <a:bodyPr/>
          <a:lstStyle>
            <a:lvl1pPr>
              <a:defRPr/>
            </a:lvl1pPr>
          </a:lstStyle>
          <a:p>
            <a:pPr>
              <a:defRPr/>
            </a:pPr>
            <a:fld id="{93790DCB-4C76-47E6-8C68-ABB67F6288B6}" type="slidenum">
              <a:rPr lang="en-CA"/>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96925" y="4857750"/>
            <a:ext cx="8567738" cy="1501775"/>
          </a:xfrm>
        </p:spPr>
        <p:txBody>
          <a:bodyPr anchor="t"/>
          <a:lstStyle>
            <a:lvl1pPr algn="l">
              <a:defRPr sz="4000" b="1" cap="all"/>
            </a:lvl1pPr>
          </a:lstStyle>
          <a:p>
            <a:r>
              <a:rPr lang="fr-FR"/>
              <a:t>Cliquez pour modifier le style du titre</a:t>
            </a:r>
            <a:endParaRPr lang="fr-CA"/>
          </a:p>
        </p:txBody>
      </p:sp>
      <p:sp>
        <p:nvSpPr>
          <p:cNvPr id="3" name="Espace réservé du texte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
        <p:nvSpPr>
          <p:cNvPr id="4" name="Rectangle 3"/>
          <p:cNvSpPr>
            <a:spLocks noGrp="1" noChangeArrowheads="1"/>
          </p:cNvSpPr>
          <p:nvPr>
            <p:ph type="dt" idx="10"/>
          </p:nvPr>
        </p:nvSpPr>
        <p:spPr>
          <a:ln/>
        </p:spPr>
        <p:txBody>
          <a:bodyPr/>
          <a:lstStyle>
            <a:lvl1pPr>
              <a:defRPr/>
            </a:lvl1pPr>
          </a:lstStyle>
          <a:p>
            <a:pPr>
              <a:defRPr/>
            </a:pPr>
            <a:endParaRPr lang="en-CA"/>
          </a:p>
        </p:txBody>
      </p:sp>
      <p:sp>
        <p:nvSpPr>
          <p:cNvPr id="5" name="Rectangle 4"/>
          <p:cNvSpPr>
            <a:spLocks noGrp="1" noChangeArrowheads="1"/>
          </p:cNvSpPr>
          <p:nvPr>
            <p:ph type="ftr" idx="11"/>
          </p:nvPr>
        </p:nvSpPr>
        <p:spPr>
          <a:ln/>
        </p:spPr>
        <p:txBody>
          <a:bodyPr/>
          <a:lstStyle>
            <a:lvl1pPr>
              <a:defRPr/>
            </a:lvl1pPr>
          </a:lstStyle>
          <a:p>
            <a:pPr>
              <a:defRPr/>
            </a:pPr>
            <a:endParaRPr lang="en-CA"/>
          </a:p>
        </p:txBody>
      </p:sp>
      <p:sp>
        <p:nvSpPr>
          <p:cNvPr id="6" name="Rectangle 5"/>
          <p:cNvSpPr>
            <a:spLocks noGrp="1" noChangeArrowheads="1"/>
          </p:cNvSpPr>
          <p:nvPr>
            <p:ph type="sldNum" idx="12"/>
          </p:nvPr>
        </p:nvSpPr>
        <p:spPr>
          <a:ln/>
        </p:spPr>
        <p:txBody>
          <a:bodyPr/>
          <a:lstStyle>
            <a:lvl1pPr>
              <a:defRPr/>
            </a:lvl1pPr>
          </a:lstStyle>
          <a:p>
            <a:pPr>
              <a:defRPr/>
            </a:pPr>
            <a:fld id="{5A026290-213C-463E-960E-11ABD5B629DE}" type="slidenum">
              <a:rPr lang="en-CA"/>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contenu 2"/>
          <p:cNvSpPr>
            <a:spLocks noGrp="1"/>
          </p:cNvSpPr>
          <p:nvPr>
            <p:ph sz="half" idx="1"/>
          </p:nvPr>
        </p:nvSpPr>
        <p:spPr>
          <a:xfrm>
            <a:off x="503238" y="1768475"/>
            <a:ext cx="4457700" cy="4987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5113338" y="1768475"/>
            <a:ext cx="4459287" cy="4987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Rectangle 3"/>
          <p:cNvSpPr>
            <a:spLocks noGrp="1" noChangeArrowheads="1"/>
          </p:cNvSpPr>
          <p:nvPr>
            <p:ph type="dt" idx="10"/>
          </p:nvPr>
        </p:nvSpPr>
        <p:spPr>
          <a:ln/>
        </p:spPr>
        <p:txBody>
          <a:bodyPr/>
          <a:lstStyle>
            <a:lvl1pPr>
              <a:defRPr/>
            </a:lvl1pPr>
          </a:lstStyle>
          <a:p>
            <a:pPr>
              <a:defRPr/>
            </a:pPr>
            <a:endParaRPr lang="en-CA"/>
          </a:p>
        </p:txBody>
      </p:sp>
      <p:sp>
        <p:nvSpPr>
          <p:cNvPr id="6" name="Rectangle 4"/>
          <p:cNvSpPr>
            <a:spLocks noGrp="1" noChangeArrowheads="1"/>
          </p:cNvSpPr>
          <p:nvPr>
            <p:ph type="ftr" idx="11"/>
          </p:nvPr>
        </p:nvSpPr>
        <p:spPr>
          <a:ln/>
        </p:spPr>
        <p:txBody>
          <a:bodyPr/>
          <a:lstStyle>
            <a:lvl1pPr>
              <a:defRPr/>
            </a:lvl1pPr>
          </a:lstStyle>
          <a:p>
            <a:pPr>
              <a:defRPr/>
            </a:pPr>
            <a:endParaRPr lang="en-CA"/>
          </a:p>
        </p:txBody>
      </p:sp>
      <p:sp>
        <p:nvSpPr>
          <p:cNvPr id="7" name="Rectangle 5"/>
          <p:cNvSpPr>
            <a:spLocks noGrp="1" noChangeArrowheads="1"/>
          </p:cNvSpPr>
          <p:nvPr>
            <p:ph type="sldNum" idx="12"/>
          </p:nvPr>
        </p:nvSpPr>
        <p:spPr>
          <a:ln/>
        </p:spPr>
        <p:txBody>
          <a:bodyPr/>
          <a:lstStyle>
            <a:lvl1pPr>
              <a:defRPr/>
            </a:lvl1pPr>
          </a:lstStyle>
          <a:p>
            <a:pPr>
              <a:defRPr/>
            </a:pPr>
            <a:fld id="{6D116721-0389-4827-81CA-FBE0AEE7F795}" type="slidenum">
              <a:rPr lang="en-CA"/>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504825" y="303213"/>
            <a:ext cx="9072563" cy="1258887"/>
          </a:xfrm>
        </p:spPr>
        <p:txBody>
          <a:bodyPr/>
          <a:lstStyle>
            <a:lvl1pPr>
              <a:defRPr/>
            </a:lvl1pPr>
          </a:lstStyle>
          <a:p>
            <a:r>
              <a:rPr lang="fr-FR"/>
              <a:t>Cliquez pour modifier le style du titre</a:t>
            </a:r>
            <a:endParaRPr lang="fr-CA"/>
          </a:p>
        </p:txBody>
      </p:sp>
      <p:sp>
        <p:nvSpPr>
          <p:cNvPr id="3" name="Espace réservé du texte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Rectangle 3"/>
          <p:cNvSpPr>
            <a:spLocks noGrp="1" noChangeArrowheads="1"/>
          </p:cNvSpPr>
          <p:nvPr>
            <p:ph type="dt" idx="10"/>
          </p:nvPr>
        </p:nvSpPr>
        <p:spPr>
          <a:ln/>
        </p:spPr>
        <p:txBody>
          <a:bodyPr/>
          <a:lstStyle>
            <a:lvl1pPr>
              <a:defRPr/>
            </a:lvl1pPr>
          </a:lstStyle>
          <a:p>
            <a:pPr>
              <a:defRPr/>
            </a:pPr>
            <a:endParaRPr lang="en-CA"/>
          </a:p>
        </p:txBody>
      </p:sp>
      <p:sp>
        <p:nvSpPr>
          <p:cNvPr id="8" name="Rectangle 4"/>
          <p:cNvSpPr>
            <a:spLocks noGrp="1" noChangeArrowheads="1"/>
          </p:cNvSpPr>
          <p:nvPr>
            <p:ph type="ftr" idx="11"/>
          </p:nvPr>
        </p:nvSpPr>
        <p:spPr>
          <a:ln/>
        </p:spPr>
        <p:txBody>
          <a:bodyPr/>
          <a:lstStyle>
            <a:lvl1pPr>
              <a:defRPr/>
            </a:lvl1pPr>
          </a:lstStyle>
          <a:p>
            <a:pPr>
              <a:defRPr/>
            </a:pPr>
            <a:endParaRPr lang="en-CA"/>
          </a:p>
        </p:txBody>
      </p:sp>
      <p:sp>
        <p:nvSpPr>
          <p:cNvPr id="9" name="Rectangle 5"/>
          <p:cNvSpPr>
            <a:spLocks noGrp="1" noChangeArrowheads="1"/>
          </p:cNvSpPr>
          <p:nvPr>
            <p:ph type="sldNum" idx="12"/>
          </p:nvPr>
        </p:nvSpPr>
        <p:spPr>
          <a:ln/>
        </p:spPr>
        <p:txBody>
          <a:bodyPr/>
          <a:lstStyle>
            <a:lvl1pPr>
              <a:defRPr/>
            </a:lvl1pPr>
          </a:lstStyle>
          <a:p>
            <a:pPr>
              <a:defRPr/>
            </a:pPr>
            <a:fld id="{B9CFD4DF-98C0-4FF2-B262-DAF72DF0364A}" type="slidenum">
              <a:rPr lang="en-CA"/>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Rectangle 3"/>
          <p:cNvSpPr>
            <a:spLocks noGrp="1" noChangeArrowheads="1"/>
          </p:cNvSpPr>
          <p:nvPr>
            <p:ph type="dt" idx="10"/>
          </p:nvPr>
        </p:nvSpPr>
        <p:spPr>
          <a:ln/>
        </p:spPr>
        <p:txBody>
          <a:bodyPr/>
          <a:lstStyle>
            <a:lvl1pPr>
              <a:defRPr/>
            </a:lvl1pPr>
          </a:lstStyle>
          <a:p>
            <a:pPr>
              <a:defRPr/>
            </a:pPr>
            <a:endParaRPr lang="en-CA"/>
          </a:p>
        </p:txBody>
      </p:sp>
      <p:sp>
        <p:nvSpPr>
          <p:cNvPr id="4" name="Rectangle 4"/>
          <p:cNvSpPr>
            <a:spLocks noGrp="1" noChangeArrowheads="1"/>
          </p:cNvSpPr>
          <p:nvPr>
            <p:ph type="ftr" idx="11"/>
          </p:nvPr>
        </p:nvSpPr>
        <p:spPr>
          <a:ln/>
        </p:spPr>
        <p:txBody>
          <a:bodyPr/>
          <a:lstStyle>
            <a:lvl1pPr>
              <a:defRPr/>
            </a:lvl1pPr>
          </a:lstStyle>
          <a:p>
            <a:pPr>
              <a:defRPr/>
            </a:pPr>
            <a:endParaRPr lang="en-CA"/>
          </a:p>
        </p:txBody>
      </p:sp>
      <p:sp>
        <p:nvSpPr>
          <p:cNvPr id="5" name="Rectangle 5"/>
          <p:cNvSpPr>
            <a:spLocks noGrp="1" noChangeArrowheads="1"/>
          </p:cNvSpPr>
          <p:nvPr>
            <p:ph type="sldNum" idx="12"/>
          </p:nvPr>
        </p:nvSpPr>
        <p:spPr>
          <a:ln/>
        </p:spPr>
        <p:txBody>
          <a:bodyPr/>
          <a:lstStyle>
            <a:lvl1pPr>
              <a:defRPr/>
            </a:lvl1pPr>
          </a:lstStyle>
          <a:p>
            <a:pPr>
              <a:defRPr/>
            </a:pPr>
            <a:fld id="{AAD4E164-CAD0-426E-A579-7D9DDBF32509}" type="slidenum">
              <a:rPr lang="en-CA"/>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CA"/>
          </a:p>
        </p:txBody>
      </p:sp>
      <p:sp>
        <p:nvSpPr>
          <p:cNvPr id="3" name="Rectangle 4"/>
          <p:cNvSpPr>
            <a:spLocks noGrp="1" noChangeArrowheads="1"/>
          </p:cNvSpPr>
          <p:nvPr>
            <p:ph type="ftr" idx="11"/>
          </p:nvPr>
        </p:nvSpPr>
        <p:spPr>
          <a:ln/>
        </p:spPr>
        <p:txBody>
          <a:bodyPr/>
          <a:lstStyle>
            <a:lvl1pPr>
              <a:defRPr/>
            </a:lvl1pPr>
          </a:lstStyle>
          <a:p>
            <a:pPr>
              <a:defRPr/>
            </a:pPr>
            <a:endParaRPr lang="en-CA"/>
          </a:p>
        </p:txBody>
      </p:sp>
      <p:sp>
        <p:nvSpPr>
          <p:cNvPr id="4" name="Rectangle 5"/>
          <p:cNvSpPr>
            <a:spLocks noGrp="1" noChangeArrowheads="1"/>
          </p:cNvSpPr>
          <p:nvPr>
            <p:ph type="sldNum" idx="12"/>
          </p:nvPr>
        </p:nvSpPr>
        <p:spPr>
          <a:ln/>
        </p:spPr>
        <p:txBody>
          <a:bodyPr/>
          <a:lstStyle>
            <a:lvl1pPr>
              <a:defRPr/>
            </a:lvl1pPr>
          </a:lstStyle>
          <a:p>
            <a:pPr>
              <a:defRPr/>
            </a:pPr>
            <a:fld id="{C12CFCAA-8665-4D32-AF2E-C6B8470F83FE}"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04825" y="301625"/>
            <a:ext cx="3316288" cy="1279525"/>
          </a:xfrm>
        </p:spPr>
        <p:txBody>
          <a:bodyPr anchor="b"/>
          <a:lstStyle>
            <a:lvl1pPr algn="l">
              <a:defRPr sz="2000" b="1"/>
            </a:lvl1pPr>
          </a:lstStyle>
          <a:p>
            <a:r>
              <a:rPr lang="fr-FR"/>
              <a:t>Cliquez pour modifier le style du titre</a:t>
            </a:r>
            <a:endParaRPr lang="fr-CA"/>
          </a:p>
        </p:txBody>
      </p:sp>
      <p:sp>
        <p:nvSpPr>
          <p:cNvPr id="3" name="Espace réservé du contenu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3"/>
          <p:cNvSpPr>
            <a:spLocks noGrp="1" noChangeArrowheads="1"/>
          </p:cNvSpPr>
          <p:nvPr>
            <p:ph type="dt" idx="10"/>
          </p:nvPr>
        </p:nvSpPr>
        <p:spPr>
          <a:ln/>
        </p:spPr>
        <p:txBody>
          <a:bodyPr/>
          <a:lstStyle>
            <a:lvl1pPr>
              <a:defRPr/>
            </a:lvl1pPr>
          </a:lstStyle>
          <a:p>
            <a:pPr>
              <a:defRPr/>
            </a:pPr>
            <a:endParaRPr lang="en-CA"/>
          </a:p>
        </p:txBody>
      </p:sp>
      <p:sp>
        <p:nvSpPr>
          <p:cNvPr id="6" name="Rectangle 4"/>
          <p:cNvSpPr>
            <a:spLocks noGrp="1" noChangeArrowheads="1"/>
          </p:cNvSpPr>
          <p:nvPr>
            <p:ph type="ftr" idx="11"/>
          </p:nvPr>
        </p:nvSpPr>
        <p:spPr>
          <a:ln/>
        </p:spPr>
        <p:txBody>
          <a:bodyPr/>
          <a:lstStyle>
            <a:lvl1pPr>
              <a:defRPr/>
            </a:lvl1pPr>
          </a:lstStyle>
          <a:p>
            <a:pPr>
              <a:defRPr/>
            </a:pPr>
            <a:endParaRPr lang="en-CA"/>
          </a:p>
        </p:txBody>
      </p:sp>
      <p:sp>
        <p:nvSpPr>
          <p:cNvPr id="7" name="Rectangle 5"/>
          <p:cNvSpPr>
            <a:spLocks noGrp="1" noChangeArrowheads="1"/>
          </p:cNvSpPr>
          <p:nvPr>
            <p:ph type="sldNum" idx="12"/>
          </p:nvPr>
        </p:nvSpPr>
        <p:spPr>
          <a:ln/>
        </p:spPr>
        <p:txBody>
          <a:bodyPr/>
          <a:lstStyle>
            <a:lvl1pPr>
              <a:defRPr/>
            </a:lvl1pPr>
          </a:lstStyle>
          <a:p>
            <a:pPr>
              <a:defRPr/>
            </a:pPr>
            <a:fld id="{590B98E4-4329-4101-B133-3ECAA2B80BBE}" type="slidenum">
              <a:rPr lang="en-CA"/>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76438" y="5291138"/>
            <a:ext cx="6048375" cy="625475"/>
          </a:xfrm>
        </p:spPr>
        <p:txBody>
          <a:bodyPr anchor="b"/>
          <a:lstStyle>
            <a:lvl1pPr algn="l">
              <a:defRPr sz="2000" b="1"/>
            </a:lvl1pPr>
          </a:lstStyle>
          <a:p>
            <a:r>
              <a:rPr lang="fr-FR"/>
              <a:t>Cliquez pour modifier le style du titre</a:t>
            </a:r>
            <a:endParaRPr lang="fr-CA"/>
          </a:p>
        </p:txBody>
      </p:sp>
      <p:sp>
        <p:nvSpPr>
          <p:cNvPr id="3" name="Espace réservé pour une image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a:p>
        </p:txBody>
      </p:sp>
      <p:sp>
        <p:nvSpPr>
          <p:cNvPr id="4" name="Espace réservé du texte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3"/>
          <p:cNvSpPr>
            <a:spLocks noGrp="1" noChangeArrowheads="1"/>
          </p:cNvSpPr>
          <p:nvPr>
            <p:ph type="dt" idx="10"/>
          </p:nvPr>
        </p:nvSpPr>
        <p:spPr>
          <a:ln/>
        </p:spPr>
        <p:txBody>
          <a:bodyPr/>
          <a:lstStyle>
            <a:lvl1pPr>
              <a:defRPr/>
            </a:lvl1pPr>
          </a:lstStyle>
          <a:p>
            <a:pPr>
              <a:defRPr/>
            </a:pPr>
            <a:endParaRPr lang="en-CA"/>
          </a:p>
        </p:txBody>
      </p:sp>
      <p:sp>
        <p:nvSpPr>
          <p:cNvPr id="6" name="Rectangle 4"/>
          <p:cNvSpPr>
            <a:spLocks noGrp="1" noChangeArrowheads="1"/>
          </p:cNvSpPr>
          <p:nvPr>
            <p:ph type="ftr" idx="11"/>
          </p:nvPr>
        </p:nvSpPr>
        <p:spPr>
          <a:ln/>
        </p:spPr>
        <p:txBody>
          <a:bodyPr/>
          <a:lstStyle>
            <a:lvl1pPr>
              <a:defRPr/>
            </a:lvl1pPr>
          </a:lstStyle>
          <a:p>
            <a:pPr>
              <a:defRPr/>
            </a:pPr>
            <a:endParaRPr lang="en-CA"/>
          </a:p>
        </p:txBody>
      </p:sp>
      <p:sp>
        <p:nvSpPr>
          <p:cNvPr id="7" name="Rectangle 5"/>
          <p:cNvSpPr>
            <a:spLocks noGrp="1" noChangeArrowheads="1"/>
          </p:cNvSpPr>
          <p:nvPr>
            <p:ph type="sldNum" idx="12"/>
          </p:nvPr>
        </p:nvSpPr>
        <p:spPr>
          <a:ln/>
        </p:spPr>
        <p:txBody>
          <a:bodyPr/>
          <a:lstStyle>
            <a:lvl1pPr>
              <a:defRPr/>
            </a:lvl1pPr>
          </a:lstStyle>
          <a:p>
            <a:pPr>
              <a:defRPr/>
            </a:pPr>
            <a:fld id="{CFE61806-E8EB-4F6B-B21F-C937F2BCDB52}" type="slidenum">
              <a:rPr lang="en-CA"/>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Rectangle 3"/>
          <p:cNvSpPr>
            <a:spLocks noGrp="1" noChangeArrowheads="1"/>
          </p:cNvSpPr>
          <p:nvPr>
            <p:ph type="dt" idx="10"/>
          </p:nvPr>
        </p:nvSpPr>
        <p:spPr>
          <a:ln/>
        </p:spPr>
        <p:txBody>
          <a:bodyPr/>
          <a:lstStyle>
            <a:lvl1pPr>
              <a:defRPr/>
            </a:lvl1pPr>
          </a:lstStyle>
          <a:p>
            <a:pPr>
              <a:defRPr/>
            </a:pPr>
            <a:endParaRPr lang="en-CA"/>
          </a:p>
        </p:txBody>
      </p:sp>
      <p:sp>
        <p:nvSpPr>
          <p:cNvPr id="5" name="Rectangle 4"/>
          <p:cNvSpPr>
            <a:spLocks noGrp="1" noChangeArrowheads="1"/>
          </p:cNvSpPr>
          <p:nvPr>
            <p:ph type="ftr" idx="11"/>
          </p:nvPr>
        </p:nvSpPr>
        <p:spPr>
          <a:ln/>
        </p:spPr>
        <p:txBody>
          <a:bodyPr/>
          <a:lstStyle>
            <a:lvl1pPr>
              <a:defRPr/>
            </a:lvl1pPr>
          </a:lstStyle>
          <a:p>
            <a:pPr>
              <a:defRPr/>
            </a:pPr>
            <a:endParaRPr lang="en-CA"/>
          </a:p>
        </p:txBody>
      </p:sp>
      <p:sp>
        <p:nvSpPr>
          <p:cNvPr id="6" name="Rectangle 5"/>
          <p:cNvSpPr>
            <a:spLocks noGrp="1" noChangeArrowheads="1"/>
          </p:cNvSpPr>
          <p:nvPr>
            <p:ph type="sldNum" idx="12"/>
          </p:nvPr>
        </p:nvSpPr>
        <p:spPr>
          <a:ln/>
        </p:spPr>
        <p:txBody>
          <a:bodyPr/>
          <a:lstStyle>
            <a:lvl1pPr>
              <a:defRPr/>
            </a:lvl1pPr>
          </a:lstStyle>
          <a:p>
            <a:pPr>
              <a:defRPr/>
            </a:pPr>
            <a:fld id="{A1E18264-E024-4A54-B2EA-E15C9544EB39}"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305675" y="301625"/>
            <a:ext cx="2266950" cy="6454775"/>
          </a:xfrm>
        </p:spPr>
        <p:txBody>
          <a:bodyPr vert="eaVert"/>
          <a:lstStyle/>
          <a:p>
            <a:r>
              <a:rPr lang="fr-FR"/>
              <a:t>Cliquez pour modifier le style du titre</a:t>
            </a:r>
            <a:endParaRPr lang="fr-CA"/>
          </a:p>
        </p:txBody>
      </p:sp>
      <p:sp>
        <p:nvSpPr>
          <p:cNvPr id="3" name="Espace réservé du texte vertical 2"/>
          <p:cNvSpPr>
            <a:spLocks noGrp="1"/>
          </p:cNvSpPr>
          <p:nvPr>
            <p:ph type="body" orient="vert" idx="1"/>
          </p:nvPr>
        </p:nvSpPr>
        <p:spPr>
          <a:xfrm>
            <a:off x="503238" y="301625"/>
            <a:ext cx="6650037" cy="64547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Rectangle 3"/>
          <p:cNvSpPr>
            <a:spLocks noGrp="1" noChangeArrowheads="1"/>
          </p:cNvSpPr>
          <p:nvPr>
            <p:ph type="dt" idx="10"/>
          </p:nvPr>
        </p:nvSpPr>
        <p:spPr>
          <a:ln/>
        </p:spPr>
        <p:txBody>
          <a:bodyPr/>
          <a:lstStyle>
            <a:lvl1pPr>
              <a:defRPr/>
            </a:lvl1pPr>
          </a:lstStyle>
          <a:p>
            <a:pPr>
              <a:defRPr/>
            </a:pPr>
            <a:endParaRPr lang="en-CA"/>
          </a:p>
        </p:txBody>
      </p:sp>
      <p:sp>
        <p:nvSpPr>
          <p:cNvPr id="5" name="Rectangle 4"/>
          <p:cNvSpPr>
            <a:spLocks noGrp="1" noChangeArrowheads="1"/>
          </p:cNvSpPr>
          <p:nvPr>
            <p:ph type="ftr" idx="11"/>
          </p:nvPr>
        </p:nvSpPr>
        <p:spPr>
          <a:ln/>
        </p:spPr>
        <p:txBody>
          <a:bodyPr/>
          <a:lstStyle>
            <a:lvl1pPr>
              <a:defRPr/>
            </a:lvl1pPr>
          </a:lstStyle>
          <a:p>
            <a:pPr>
              <a:defRPr/>
            </a:pPr>
            <a:endParaRPr lang="en-CA"/>
          </a:p>
        </p:txBody>
      </p:sp>
      <p:sp>
        <p:nvSpPr>
          <p:cNvPr id="6" name="Rectangle 5"/>
          <p:cNvSpPr>
            <a:spLocks noGrp="1" noChangeArrowheads="1"/>
          </p:cNvSpPr>
          <p:nvPr>
            <p:ph type="sldNum" idx="12"/>
          </p:nvPr>
        </p:nvSpPr>
        <p:spPr>
          <a:ln/>
        </p:spPr>
        <p:txBody>
          <a:bodyPr/>
          <a:lstStyle>
            <a:lvl1pPr>
              <a:defRPr/>
            </a:lvl1pPr>
          </a:lstStyle>
          <a:p>
            <a:pPr>
              <a:defRPr/>
            </a:pPr>
            <a:fld id="{FEE71A93-DFC8-4A7E-A423-B352C340DB8B}" type="slidenum">
              <a:rPr lang="en-CA"/>
              <a:pPr>
                <a:defRPr/>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503238" y="301625"/>
            <a:ext cx="9069387" cy="1260475"/>
          </a:xfrm>
        </p:spPr>
        <p:txBody>
          <a:bodyPr/>
          <a:lstStyle/>
          <a:p>
            <a:r>
              <a:rPr lang="fr-FR"/>
              <a:t>Cliquez pour modifier le style du titre</a:t>
            </a:r>
            <a:endParaRPr lang="fr-CA"/>
          </a:p>
        </p:txBody>
      </p:sp>
      <p:sp>
        <p:nvSpPr>
          <p:cNvPr id="3" name="Rectangle 3"/>
          <p:cNvSpPr>
            <a:spLocks noGrp="1" noChangeArrowheads="1"/>
          </p:cNvSpPr>
          <p:nvPr>
            <p:ph type="dt" idx="10"/>
          </p:nvPr>
        </p:nvSpPr>
        <p:spPr>
          <a:ln/>
        </p:spPr>
        <p:txBody>
          <a:bodyPr/>
          <a:lstStyle>
            <a:lvl1pPr>
              <a:defRPr/>
            </a:lvl1pPr>
          </a:lstStyle>
          <a:p>
            <a:pPr>
              <a:defRPr/>
            </a:pPr>
            <a:endParaRPr lang="en-CA"/>
          </a:p>
        </p:txBody>
      </p:sp>
      <p:sp>
        <p:nvSpPr>
          <p:cNvPr id="4" name="Rectangle 4"/>
          <p:cNvSpPr>
            <a:spLocks noGrp="1" noChangeArrowheads="1"/>
          </p:cNvSpPr>
          <p:nvPr>
            <p:ph type="ftr" idx="11"/>
          </p:nvPr>
        </p:nvSpPr>
        <p:spPr>
          <a:ln/>
        </p:spPr>
        <p:txBody>
          <a:bodyPr/>
          <a:lstStyle>
            <a:lvl1pPr>
              <a:defRPr/>
            </a:lvl1pPr>
          </a:lstStyle>
          <a:p>
            <a:pPr>
              <a:defRPr/>
            </a:pPr>
            <a:endParaRPr lang="en-CA"/>
          </a:p>
        </p:txBody>
      </p:sp>
      <p:sp>
        <p:nvSpPr>
          <p:cNvPr id="5" name="Rectangle 5"/>
          <p:cNvSpPr>
            <a:spLocks noGrp="1" noChangeArrowheads="1"/>
          </p:cNvSpPr>
          <p:nvPr>
            <p:ph type="sldNum" idx="12"/>
          </p:nvPr>
        </p:nvSpPr>
        <p:spPr>
          <a:ln/>
        </p:spPr>
        <p:txBody>
          <a:bodyPr/>
          <a:lstStyle>
            <a:lvl1pPr>
              <a:defRPr/>
            </a:lvl1pPr>
          </a:lstStyle>
          <a:p>
            <a:pPr>
              <a:defRPr/>
            </a:pPr>
            <a:fld id="{1B78F853-7682-4415-AD2C-0212AA062286}" type="slidenum">
              <a:rPr lang="en-CA"/>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503238" y="301625"/>
            <a:ext cx="9069387" cy="1260475"/>
          </a:xfrm>
          <a:prstGeom prst="rect">
            <a:avLst/>
          </a:prstGeom>
          <a:noFill/>
          <a:ln w="9525">
            <a:noFill/>
            <a:round/>
            <a:headEnd/>
            <a:tailEnd/>
          </a:ln>
        </p:spPr>
        <p:txBody>
          <a:bodyPr vert="horz" wrap="square" lIns="0" tIns="0" rIns="0" bIns="0" numCol="1" anchor="ctr" anchorCtr="0" compatLnSpc="1">
            <a:prstTxWarp prst="textNoShape">
              <a:avLst/>
            </a:prstTxWarp>
          </a:bodyPr>
          <a:lstStyle/>
          <a:p>
            <a:pPr lvl="0"/>
            <a:r>
              <a:rPr lang="en-GB"/>
              <a:t>Click to edit the title text format</a:t>
            </a:r>
          </a:p>
        </p:txBody>
      </p:sp>
      <p:sp>
        <p:nvSpPr>
          <p:cNvPr id="1027" name="Rectangle 2"/>
          <p:cNvSpPr>
            <a:spLocks noGrp="1" noChangeArrowheads="1"/>
          </p:cNvSpPr>
          <p:nvPr>
            <p:ph type="body" idx="1"/>
          </p:nvPr>
        </p:nvSpPr>
        <p:spPr bwMode="auto">
          <a:xfrm>
            <a:off x="503238" y="1768475"/>
            <a:ext cx="9069387" cy="4987925"/>
          </a:xfrm>
          <a:prstGeom prst="rect">
            <a:avLst/>
          </a:prstGeom>
          <a:noFill/>
          <a:ln w="9525">
            <a:noFill/>
            <a:round/>
            <a:headEnd/>
            <a:tailEnd/>
          </a:ln>
        </p:spPr>
        <p:txBody>
          <a:bodyPr vert="horz" wrap="square" lIns="0" tIns="28224"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503238" y="6886575"/>
            <a:ext cx="2346325" cy="5191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buFont typeface="Times New Roman" pitchFamily="16" charset="0"/>
              <a:buNone/>
              <a:tabLst>
                <a:tab pos="723900" algn="l"/>
                <a:tab pos="1447800" algn="l"/>
                <a:tab pos="2171700" algn="l"/>
              </a:tabLst>
              <a:defRPr sz="1400" smtClean="0">
                <a:solidFill>
                  <a:srgbClr val="000000"/>
                </a:solidFill>
                <a:latin typeface="Times New Roman" pitchFamily="16" charset="0"/>
                <a:ea typeface="+mn-ea"/>
                <a:cs typeface="+mn-cs"/>
              </a:defRPr>
            </a:lvl1pPr>
          </a:lstStyle>
          <a:p>
            <a:pPr>
              <a:defRPr/>
            </a:pPr>
            <a:endParaRPr lang="en-CA"/>
          </a:p>
        </p:txBody>
      </p:sp>
      <p:sp>
        <p:nvSpPr>
          <p:cNvPr id="1028" name="Rectangle 4"/>
          <p:cNvSpPr>
            <a:spLocks noGrp="1" noChangeArrowheads="1"/>
          </p:cNvSpPr>
          <p:nvPr>
            <p:ph type="ftr"/>
          </p:nvPr>
        </p:nvSpPr>
        <p:spPr bwMode="auto">
          <a:xfrm>
            <a:off x="3448050" y="6886575"/>
            <a:ext cx="3194050" cy="5191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buFont typeface="Times New Roman" pitchFamily="16" charset="0"/>
              <a:buNone/>
              <a:tabLst>
                <a:tab pos="723900" algn="l"/>
                <a:tab pos="1447800" algn="l"/>
                <a:tab pos="2171700" algn="l"/>
                <a:tab pos="2895600" algn="l"/>
              </a:tabLst>
              <a:defRPr sz="1400" smtClean="0">
                <a:solidFill>
                  <a:srgbClr val="000000"/>
                </a:solidFill>
                <a:latin typeface="Times New Roman" pitchFamily="16" charset="0"/>
                <a:ea typeface="+mn-ea"/>
                <a:cs typeface="+mn-cs"/>
              </a:defRPr>
            </a:lvl1pPr>
          </a:lstStyle>
          <a:p>
            <a:pPr>
              <a:defRPr/>
            </a:pPr>
            <a:endParaRPr lang="en-CA"/>
          </a:p>
        </p:txBody>
      </p:sp>
      <p:sp>
        <p:nvSpPr>
          <p:cNvPr id="1029" name="Rectangle 5"/>
          <p:cNvSpPr>
            <a:spLocks noGrp="1" noChangeArrowheads="1"/>
          </p:cNvSpPr>
          <p:nvPr>
            <p:ph type="sldNum"/>
          </p:nvPr>
        </p:nvSpPr>
        <p:spPr bwMode="auto">
          <a:xfrm>
            <a:off x="7226300" y="6886575"/>
            <a:ext cx="2346325" cy="5191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buFont typeface="Times New Roman" pitchFamily="16" charset="0"/>
              <a:buNone/>
              <a:tabLst>
                <a:tab pos="723900" algn="l"/>
                <a:tab pos="1447800" algn="l"/>
                <a:tab pos="2171700" algn="l"/>
              </a:tabLst>
              <a:defRPr sz="1400" smtClean="0">
                <a:solidFill>
                  <a:srgbClr val="000000"/>
                </a:solidFill>
                <a:latin typeface="Times New Roman" pitchFamily="16" charset="0"/>
                <a:ea typeface="+mn-ea"/>
                <a:cs typeface="+mn-cs"/>
              </a:defRPr>
            </a:lvl1pPr>
          </a:lstStyle>
          <a:p>
            <a:pPr>
              <a:defRPr/>
            </a:pPr>
            <a:fld id="{CB844F2F-298F-4E4A-85F8-DEB500A4F686}"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txStyles>
    <p:titleStyle>
      <a:lvl1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DejaVu Sans" charset="0"/>
          <a:cs typeface="DejaVu Sans" charset="0"/>
        </a:defRPr>
      </a:lvl2pPr>
      <a:lvl3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DejaVu Sans" charset="0"/>
          <a:cs typeface="DejaVu Sans" charset="0"/>
        </a:defRPr>
      </a:lvl3pPr>
      <a:lvl4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DejaVu Sans" charset="0"/>
          <a:cs typeface="DejaVu Sans" charset="0"/>
        </a:defRPr>
      </a:lvl4pPr>
      <a:lvl5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DejaVu Sans" charset="0"/>
          <a:cs typeface="DejaVu Sans" charset="0"/>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9pPr>
    </p:titleStyle>
    <p:bodyStyle>
      <a:lvl1pPr marL="342900" indent="-342900" algn="l" defTabSz="449263" rtl="0" eaLnBrk="0" fontAlgn="base" hangingPunct="0">
        <a:lnSpc>
          <a:spcPct val="93000"/>
        </a:lnSpc>
        <a:spcBef>
          <a:spcPct val="0"/>
        </a:spcBef>
        <a:spcAft>
          <a:spcPts val="1425"/>
        </a:spcAft>
        <a:buClr>
          <a:srgbClr val="000000"/>
        </a:buClr>
        <a:buSzPct val="100000"/>
        <a:buFont typeface="Times New Roman" pitchFamily="18" charset="0"/>
        <a:buChar char="•"/>
        <a:defRPr sz="3200">
          <a:solidFill>
            <a:srgbClr val="000000"/>
          </a:solidFill>
          <a:latin typeface="+mn-lt"/>
          <a:ea typeface="+mn-ea"/>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itchFamily="18" charset="0"/>
        <a:buChar char="–"/>
        <a:defRPr sz="2800">
          <a:solidFill>
            <a:srgbClr val="00000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itchFamily="18" charset="0"/>
        <a:buChar char="•"/>
        <a:defRPr sz="2400">
          <a:solidFill>
            <a:srgbClr val="00000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itchFamily="18" charset="0"/>
        <a:buChar char="–"/>
        <a:defRPr sz="2000">
          <a:solidFill>
            <a:srgbClr val="00000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itchFamily="18" charset="0"/>
        <a:buChar char="»"/>
        <a:defRPr sz="2000">
          <a:solidFill>
            <a:srgbClr val="000000"/>
          </a:solidFill>
          <a:latin typeface="+mn-lt"/>
          <a:ea typeface="+mn-ea"/>
          <a:cs typeface="+mn-cs"/>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oag-bvg.gc.ca/internet/English/pet_lp_e_938.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oag-bvg.gc.ca/internet/English/pet_lp_e_938.html"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oag-bvg.gc.ca/internet/English/pet_lp_e_938.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cid:part5.03000600.05010809@mediom.com" TargetMode="External"/><Relationship Id="rId7" Type="http://schemas.openxmlformats.org/officeDocument/2006/relationships/image" Target="cid:part6.05030205.06030104@mediom.com" TargetMode="Externa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cid:part3.09060305.01090401@mediom.com" TargetMode="External"/><Relationship Id="rId4" Type="http://schemas.openxmlformats.org/officeDocument/2006/relationships/image" Target="../media/image8.jpeg"/><Relationship Id="rId9" Type="http://schemas.openxmlformats.org/officeDocument/2006/relationships/image" Target="cid:88BC418F-04B2-4418-A6BA-5F6163841D18@tr.cgocable.ca"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www.google.ca/imgres?imgurl=http://www.corbisimages.com/images/67/994DFAA1-0A8B-45A9-95DE-36ED8741268A/5326.jpg&amp;imgrefurl=http://www.corbisimages.com/Enlargement/5326.html&amp;h=425&amp;w=640&amp;sz=68&amp;tbnid=PpA4j4jEPZWyTM:&amp;tbnh=91&amp;tbnw=137&amp;prev=/images?q=toxic+truck+tanker+pictures&amp;zoom=1&amp;q=toxic+truck+tanker+pictures&amp;hl=fr&amp;usg=__cYxUWIybTK5LqwtOIVW_K27bQ5k=&amp;sa=X&amp;ei=EY85TcKrCcH1gAeHm9W-CA&amp;ved=0CCQQ9QEwAg" TargetMode="External"/><Relationship Id="rId2" Type="http://schemas.openxmlformats.org/officeDocument/2006/relationships/hyperlink" Target="http://www.google.ca/imgres?imgurl=http://img.over-blog.com/600x462/1/78/93/64/HOT-WHEELS/TRUCKS/peterbilt-tank-truck-toxic-waste.jpg&amp;imgrefurl=http://www.car-collector.net/article-35175737.html&amp;h=462&amp;w=598&amp;sz=56&amp;tbnid=jtVQwOE2A4o9qM:&amp;tbnh=104&amp;tbnw=135&amp;prev=/images?q=toxic+truck+tanker+pictures&amp;zoom=1&amp;q=toxic+truck+tanker+pictures&amp;hl=fr&amp;usg=__95qPvAtWe4VCe6-EZ-XIYVqkBeg=&amp;sa=X&amp;ei=EY85TcKrCcH1gAeHm9W-CA&amp;ved=0CCAQ9QEwAA" TargetMode="Externa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3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
          <p:cNvSpPr txBox="1">
            <a:spLocks noChangeArrowheads="1"/>
          </p:cNvSpPr>
          <p:nvPr/>
        </p:nvSpPr>
        <p:spPr bwMode="auto">
          <a:xfrm>
            <a:off x="0" y="0"/>
            <a:ext cx="10080625" cy="7559675"/>
          </a:xfrm>
          <a:prstGeom prst="rect">
            <a:avLst/>
          </a:prstGeom>
          <a:noFill/>
          <a:ln w="9525">
            <a:noFill/>
            <a:round/>
            <a:headEnd/>
            <a:tailEnd/>
          </a:ln>
        </p:spPr>
        <p:txBody>
          <a:bodyPr lIns="0" tIns="31751" rIns="0" bIns="0"/>
          <a:lstStyle/>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000" b="1" dirty="0">
                <a:solidFill>
                  <a:schemeClr val="accent2"/>
                </a:solidFill>
                <a:latin typeface="Times New Roman" panose="02020603050405020304" pitchFamily="18" charset="0"/>
                <a:cs typeface="Times New Roman" panose="02020603050405020304" pitchFamily="18" charset="0"/>
              </a:rPr>
              <a:t>FLUORIDATION CHEMICALS  ARE</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000" b="1" dirty="0">
                <a:solidFill>
                  <a:schemeClr val="accent2"/>
                </a:solidFill>
                <a:latin typeface="Times New Roman" panose="02020603050405020304" pitchFamily="18" charset="0"/>
                <a:cs typeface="Times New Roman" panose="02020603050405020304" pitchFamily="18" charset="0"/>
              </a:rPr>
              <a:t>UNREGULATED</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800" b="1" dirty="0">
                <a:solidFill>
                  <a:schemeClr val="accent2"/>
                </a:solidFill>
                <a:latin typeface="Times New Roman" panose="02020603050405020304" pitchFamily="18" charset="0"/>
                <a:cs typeface="Times New Roman" panose="02020603050405020304" pitchFamily="18" charset="0"/>
              </a:rPr>
              <a:t>UNTESTED</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800" b="1" dirty="0">
                <a:solidFill>
                  <a:schemeClr val="accent2"/>
                </a:solidFill>
                <a:latin typeface="Times New Roman" panose="02020603050405020304" pitchFamily="18" charset="0"/>
                <a:cs typeface="Times New Roman" panose="02020603050405020304" pitchFamily="18" charset="0"/>
              </a:rPr>
              <a:t>UNAPPROVED</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6600" b="1" dirty="0">
                <a:solidFill>
                  <a:schemeClr val="accent2"/>
                </a:solidFill>
                <a:latin typeface="Times New Roman" panose="02020603050405020304" pitchFamily="18" charset="0"/>
                <a:cs typeface="Times New Roman" panose="02020603050405020304" pitchFamily="18" charset="0"/>
              </a:rPr>
              <a:t>INEFFECTIVE </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8000" b="1" dirty="0">
                <a:solidFill>
                  <a:schemeClr val="accent2"/>
                </a:solidFill>
                <a:latin typeface="Times New Roman" panose="02020603050405020304" pitchFamily="18" charset="0"/>
                <a:cs typeface="Times New Roman" panose="02020603050405020304" pitchFamily="18" charset="0"/>
              </a:rPr>
              <a:t> </a:t>
            </a:r>
            <a:r>
              <a:rPr lang="en-GB" sz="7200" b="1" dirty="0">
                <a:solidFill>
                  <a:schemeClr val="accent2"/>
                </a:solidFill>
                <a:latin typeface="Times New Roman" panose="02020603050405020304" pitchFamily="18" charset="0"/>
                <a:cs typeface="Times New Roman" panose="02020603050405020304" pitchFamily="18" charset="0"/>
              </a:rPr>
              <a:t>DRUGS</a:t>
            </a:r>
            <a:endParaRPr lang="en-GB" sz="8000" b="1" dirty="0">
              <a:solidFill>
                <a:schemeClr val="accent2"/>
              </a:solidFill>
              <a:latin typeface="Times New Roman" panose="02020603050405020304" pitchFamily="18" charset="0"/>
              <a:cs typeface="Times New Roman" panose="02020603050405020304" pitchFamily="18" charset="0"/>
            </a:endParaRP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imes New Roman" panose="02020603050405020304" pitchFamily="18" charset="0"/>
                <a:cs typeface="Times New Roman" panose="02020603050405020304" pitchFamily="18" charset="0"/>
              </a:rPr>
              <a:t>By</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600" dirty="0">
                <a:latin typeface="Times New Roman" panose="02020603050405020304" pitchFamily="18" charset="0"/>
                <a:cs typeface="Times New Roman" panose="02020603050405020304" pitchFamily="18" charset="0"/>
              </a:rPr>
              <a:t>Gilles Parent, ND</a:t>
            </a:r>
            <a:r>
              <a:rPr lang="fr-CA" sz="3600" dirty="0">
                <a:latin typeface="Times New Roman" panose="02020603050405020304" pitchFamily="18" charset="0"/>
                <a:cs typeface="Times New Roman" panose="02020603050405020304" pitchFamily="18" charset="0"/>
              </a:rPr>
              <a:t>.A.</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r-CA" sz="2800" dirty="0">
                <a:latin typeface="Times New Roman" panose="02020603050405020304" pitchFamily="18" charset="0"/>
                <a:cs typeface="Times New Roman" panose="02020603050405020304" pitchFamily="18" charset="0"/>
              </a:rPr>
              <a:t>Co-</a:t>
            </a:r>
            <a:r>
              <a:rPr lang="fr-CA" sz="2800" dirty="0" err="1">
                <a:latin typeface="Times New Roman" panose="02020603050405020304" pitchFamily="18" charset="0"/>
                <a:cs typeface="Times New Roman" panose="02020603050405020304" pitchFamily="18" charset="0"/>
              </a:rPr>
              <a:t>Author</a:t>
            </a:r>
            <a:r>
              <a:rPr lang="fr-CA" sz="2800" dirty="0">
                <a:latin typeface="Times New Roman" panose="02020603050405020304" pitchFamily="18" charset="0"/>
                <a:cs typeface="Times New Roman" panose="02020603050405020304" pitchFamily="18" charset="0"/>
              </a:rPr>
              <a:t> of «</a:t>
            </a:r>
            <a:r>
              <a:rPr lang="fr-CA" sz="2800" dirty="0" err="1">
                <a:latin typeface="Times New Roman" panose="02020603050405020304" pitchFamily="18" charset="0"/>
                <a:cs typeface="Times New Roman" panose="02020603050405020304" pitchFamily="18" charset="0"/>
              </a:rPr>
              <a:t>Fluoridation</a:t>
            </a:r>
            <a:r>
              <a:rPr lang="fr-CA" sz="2800" dirty="0">
                <a:latin typeface="Times New Roman" panose="02020603050405020304" pitchFamily="18" charset="0"/>
                <a:cs typeface="Times New Roman" panose="02020603050405020304" pitchFamily="18" charset="0"/>
              </a:rPr>
              <a:t>: </a:t>
            </a:r>
            <a:r>
              <a:rPr lang="fr-CA" sz="2800" dirty="0" err="1">
                <a:latin typeface="Times New Roman" panose="02020603050405020304" pitchFamily="18" charset="0"/>
                <a:cs typeface="Times New Roman" panose="02020603050405020304" pitchFamily="18" charset="0"/>
              </a:rPr>
              <a:t>Autopsy</a:t>
            </a:r>
            <a:r>
              <a:rPr lang="fr-CA" sz="2800" dirty="0">
                <a:latin typeface="Times New Roman" panose="02020603050405020304" pitchFamily="18" charset="0"/>
                <a:cs typeface="Times New Roman" panose="02020603050405020304" pitchFamily="18" charset="0"/>
              </a:rPr>
              <a:t> of a Scientific </a:t>
            </a:r>
            <a:r>
              <a:rPr lang="fr-CA" sz="2800" dirty="0" err="1">
                <a:latin typeface="Times New Roman" panose="02020603050405020304" pitchFamily="18" charset="0"/>
                <a:cs typeface="Times New Roman" panose="02020603050405020304" pitchFamily="18" charset="0"/>
              </a:rPr>
              <a:t>Error</a:t>
            </a:r>
            <a:r>
              <a:rPr lang="fr-CA" sz="2800" dirty="0">
                <a:latin typeface="Times New Roman" panose="02020603050405020304" pitchFamily="18" charset="0"/>
                <a:cs typeface="Times New Roman" panose="02020603050405020304" pitchFamily="18" charset="0"/>
              </a:rPr>
              <a:t>»</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r-CA" sz="2800" dirty="0">
                <a:latin typeface="Times New Roman" panose="02020603050405020304" pitchFamily="18" charset="0"/>
                <a:cs typeface="Times New Roman" panose="02020603050405020304" pitchFamily="18" charset="0"/>
              </a:rPr>
              <a:t>APRIL 19</a:t>
            </a:r>
            <a:r>
              <a:rPr lang="fr-CA" sz="2800" b="1" baseline="30000" dirty="0">
                <a:latin typeface="Times New Roman" panose="02020603050405020304" pitchFamily="18" charset="0"/>
                <a:cs typeface="Times New Roman" panose="02020603050405020304" pitchFamily="18" charset="0"/>
              </a:rPr>
              <a:t>th</a:t>
            </a:r>
            <a:r>
              <a:rPr lang="fr-CA" sz="2800" dirty="0">
                <a:latin typeface="Times New Roman" panose="02020603050405020304" pitchFamily="18" charset="0"/>
                <a:cs typeface="Times New Roman" panose="02020603050405020304" pitchFamily="18" charset="0"/>
              </a:rPr>
              <a:t>, 2018</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GB" sz="1600" dirty="0"/>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GB" sz="2400" dirty="0">
              <a:solidFill>
                <a:srgbClr val="000000"/>
              </a:solidFill>
            </a:endParaRP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GB" sz="2800" dirty="0">
              <a:solidFill>
                <a:srgbClr val="0000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Livre\Couverture D anglais"/>
          <p:cNvPicPr>
            <a:picLocks noChangeAspect="1" noChangeArrowheads="1"/>
          </p:cNvPicPr>
          <p:nvPr/>
        </p:nvPicPr>
        <p:blipFill>
          <a:blip r:embed="rId2" cstate="print"/>
          <a:srcRect/>
          <a:stretch>
            <a:fillRect/>
          </a:stretch>
        </p:blipFill>
        <p:spPr bwMode="auto">
          <a:xfrm>
            <a:off x="504031" y="0"/>
            <a:ext cx="9072563" cy="75596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15776" y="271480"/>
            <a:ext cx="9649072" cy="1260475"/>
          </a:xfrm>
          <a:solidFill>
            <a:srgbClr val="FFC000"/>
          </a:solidFill>
        </p:spPr>
        <p:txBody>
          <a:bodyPr/>
          <a:lstStyle/>
          <a:p>
            <a:r>
              <a:rPr lang="fr-CA" b="1" dirty="0"/>
              <a:t>2012  PEEL RESOLUTION</a:t>
            </a:r>
          </a:p>
        </p:txBody>
      </p:sp>
      <p:sp>
        <p:nvSpPr>
          <p:cNvPr id="4" name="Espace réservé du contenu 3"/>
          <p:cNvSpPr>
            <a:spLocks noGrp="1"/>
          </p:cNvSpPr>
          <p:nvPr>
            <p:ph idx="1"/>
          </p:nvPr>
        </p:nvSpPr>
        <p:spPr>
          <a:xfrm>
            <a:off x="215776" y="1531955"/>
            <a:ext cx="9649072" cy="577627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lvl="0">
              <a:buNone/>
            </a:pPr>
            <a:r>
              <a:rPr lang="en-US" b="1" dirty="0"/>
              <a:t>February 12, 2012 Passed a Resolution calling Health Canada to do at least: </a:t>
            </a:r>
          </a:p>
          <a:p>
            <a:pPr marL="514350" lvl="0" indent="-514350">
              <a:buFont typeface="+mj-lt"/>
              <a:buAutoNum type="arabicPeriod"/>
            </a:pPr>
            <a:r>
              <a:rPr lang="en-US" b="1" dirty="0"/>
              <a:t>1 long-term toxicology study to determine the health effects in humans </a:t>
            </a:r>
          </a:p>
          <a:p>
            <a:pPr marL="514350" lvl="0" indent="-514350">
              <a:buFont typeface="+mj-lt"/>
              <a:buAutoNum type="arabicPeriod"/>
            </a:pPr>
            <a:r>
              <a:rPr lang="en-US" b="1" dirty="0"/>
              <a:t>at least 1 properly conducted controlled clinical trial to determine effectiveness </a:t>
            </a:r>
          </a:p>
          <a:p>
            <a:pPr marL="514350" lvl="0" indent="-514350">
              <a:buNone/>
            </a:pPr>
            <a:r>
              <a:rPr lang="en-US" b="1" dirty="0"/>
              <a:t>Objective: </a:t>
            </a:r>
          </a:p>
          <a:p>
            <a:pPr marL="514350" lvl="0" indent="-514350">
              <a:buNone/>
            </a:pPr>
            <a:r>
              <a:rPr lang="en-US" b="1" dirty="0"/>
              <a:t>	to reassure the citizens of Peel that the use of fluorosilicates added to drinking water for the purpose of treating a disease is safe.</a:t>
            </a:r>
            <a:endParaRPr lang="en-US" dirty="0"/>
          </a:p>
          <a:p>
            <a:endParaRPr lang="fr-C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solidFill>
            <a:srgbClr val="FFC000"/>
          </a:solidFill>
        </p:spPr>
        <p:txBody>
          <a:bodyPr/>
          <a:lstStyle/>
          <a:p>
            <a:r>
              <a:rPr lang="fr-CA" b="1" dirty="0"/>
              <a:t>2017  PEEL RESOLUTION</a:t>
            </a:r>
          </a:p>
        </p:txBody>
      </p:sp>
      <p:sp>
        <p:nvSpPr>
          <p:cNvPr id="4" name="Espace réservé du contenu 3"/>
          <p:cNvSpPr>
            <a:spLocks noGrp="1"/>
          </p:cNvSpPr>
          <p:nvPr>
            <p:ph idx="1"/>
          </p:nvPr>
        </p:nvSpPr>
        <p:spPr>
          <a:xfrm>
            <a:off x="503238" y="1562100"/>
            <a:ext cx="9069387" cy="599757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lvl="0">
              <a:buNone/>
            </a:pPr>
            <a:r>
              <a:rPr lang="en-US" b="1" dirty="0"/>
              <a:t>February 22, 2017 Passed a Resolution calling Ministry of Health and Long Term Care to do at least: </a:t>
            </a:r>
          </a:p>
          <a:p>
            <a:pPr marL="514350" lvl="0" indent="-514350">
              <a:buFont typeface="+mj-lt"/>
              <a:buAutoNum type="arabicPeriod"/>
            </a:pPr>
            <a:r>
              <a:rPr lang="en-US" b="1" dirty="0"/>
              <a:t>To undertake appropriate and comprehensive toxicity testing necessary to reassure the public that the use of HFSA in water fluoridation treatments is safe; </a:t>
            </a:r>
          </a:p>
          <a:p>
            <a:pPr marL="514350" lvl="0" indent="-514350">
              <a:buFont typeface="+mj-lt"/>
              <a:buAutoNum type="arabicPeriod"/>
            </a:pPr>
            <a:r>
              <a:rPr lang="en-US" b="1" dirty="0"/>
              <a:t>Take legislative responsibility for the regulation and administration of HFSA in water fluoridation treatments across the province relieving local governments from what is a provincial responsibility.</a:t>
            </a:r>
            <a:endParaRPr lang="fr-CA" dirty="0"/>
          </a:p>
        </p:txBody>
      </p:sp>
    </p:spTree>
    <p:extLst>
      <p:ext uri="{BB962C8B-B14F-4D97-AF65-F5344CB8AC3E}">
        <p14:creationId xmlns:p14="http://schemas.microsoft.com/office/powerpoint/2010/main" val="1783118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3768" y="1768475"/>
            <a:ext cx="9721080" cy="5251722"/>
          </a:xfrm>
          <a:gradFill>
            <a:gsLst>
              <a:gs pos="0">
                <a:srgbClr val="5E9EFF"/>
              </a:gs>
              <a:gs pos="39999">
                <a:srgbClr val="85C2FF"/>
              </a:gs>
              <a:gs pos="70000">
                <a:srgbClr val="C4D6EB"/>
              </a:gs>
              <a:gs pos="100000">
                <a:srgbClr val="FFEBFA"/>
              </a:gs>
            </a:gsLst>
            <a:lin ang="5400000" scaled="0"/>
          </a:gradFill>
        </p:spPr>
        <p:txBody>
          <a:bodyPr anchor="ctr"/>
          <a:lstStyle/>
          <a:p>
            <a:pPr marL="540000" indent="-324000">
              <a:lnSpc>
                <a:spcPct val="100000"/>
              </a:lnSpc>
              <a:buNone/>
            </a:pPr>
            <a:r>
              <a:rPr lang="fr-CA" dirty="0"/>
              <a:t>«</a:t>
            </a:r>
            <a:r>
              <a:rPr lang="fr-FR" dirty="0"/>
              <a:t>March, 23, 2018</a:t>
            </a:r>
          </a:p>
          <a:p>
            <a:pPr marL="540000" indent="-324000">
              <a:lnSpc>
                <a:spcPct val="100000"/>
              </a:lnSpc>
              <a:buNone/>
            </a:pPr>
            <a:r>
              <a:rPr lang="en-CA" sz="2800" dirty="0"/>
              <a:t>	Public health Ontario has review NSF/ANSI 60 on behalf of the ministry. NSF/ANSI 60 establishes requirements to be protective of human health for products and their impurities that may be added directly during water treatment, storage and distribution.»</a:t>
            </a:r>
          </a:p>
          <a:p>
            <a:pPr marL="540000" indent="-324000">
              <a:lnSpc>
                <a:spcPct val="100000"/>
              </a:lnSpc>
              <a:buNone/>
            </a:pPr>
            <a:r>
              <a:rPr lang="en-CA" sz="2800" dirty="0"/>
              <a:t>  ...</a:t>
            </a:r>
          </a:p>
          <a:p>
            <a:pPr marL="540000" indent="-324000">
              <a:lnSpc>
                <a:spcPct val="100000"/>
              </a:lnSpc>
              <a:buNone/>
            </a:pPr>
            <a:endParaRPr lang="en-US" sz="1800" dirty="0"/>
          </a:p>
        </p:txBody>
      </p:sp>
      <p:sp>
        <p:nvSpPr>
          <p:cNvPr id="4" name="Titre 2"/>
          <p:cNvSpPr>
            <a:spLocks noGrp="1"/>
          </p:cNvSpPr>
          <p:nvPr>
            <p:ph type="title"/>
          </p:nvPr>
        </p:nvSpPr>
        <p:spPr>
          <a:solidFill>
            <a:srgbClr val="FFC000"/>
          </a:solidFill>
        </p:spPr>
        <p:txBody>
          <a:bodyPr/>
          <a:lstStyle/>
          <a:p>
            <a:r>
              <a:rPr lang="fr-CA" dirty="0"/>
              <a:t>ANSWER LETTER OF MINISTRY OF HEALTH TO PEEL REGION</a:t>
            </a:r>
          </a:p>
        </p:txBody>
      </p:sp>
      <p:sp>
        <p:nvSpPr>
          <p:cNvPr id="5" name="Titre 2">
            <a:extLst>
              <a:ext uri="{FF2B5EF4-FFF2-40B4-BE49-F238E27FC236}">
                <a16:creationId xmlns:a16="http://schemas.microsoft.com/office/drawing/2014/main" id="{42FBDD06-274A-451E-9C1F-9328BF9597BB}"/>
              </a:ext>
            </a:extLst>
          </p:cNvPr>
          <p:cNvSpPr txBox="1">
            <a:spLocks/>
          </p:cNvSpPr>
          <p:nvPr/>
        </p:nvSpPr>
        <p:spPr bwMode="auto">
          <a:xfrm>
            <a:off x="0" y="301625"/>
            <a:ext cx="10080625" cy="1260475"/>
          </a:xfrm>
          <a:prstGeom prst="rect">
            <a:avLst/>
          </a:prstGeom>
          <a:solidFill>
            <a:srgbClr val="FFC000"/>
          </a:solidFill>
          <a:ln w="9525">
            <a:noFill/>
            <a:round/>
            <a:headEnd/>
            <a:tailEnd/>
          </a:ln>
        </p:spPr>
        <p:txBody>
          <a:bodyPr vert="horz" wrap="square" lIns="0" tIns="0" rIns="0" bIns="0" numCol="1" anchor="ctr" anchorCtr="0" compatLnSpc="1">
            <a:prstTxWarp prst="textNoShape">
              <a:avLst/>
            </a:prstTxWarp>
          </a:bodyPr>
          <a:lstStyle>
            <a:lvl1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DejaVu Sans" charset="0"/>
                <a:cs typeface="DejaVu Sans" charset="0"/>
              </a:defRPr>
            </a:lvl2pPr>
            <a:lvl3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DejaVu Sans" charset="0"/>
                <a:cs typeface="DejaVu Sans" charset="0"/>
              </a:defRPr>
            </a:lvl3pPr>
            <a:lvl4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DejaVu Sans" charset="0"/>
                <a:cs typeface="DejaVu Sans" charset="0"/>
              </a:defRPr>
            </a:lvl4pPr>
            <a:lvl5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DejaVu Sans" charset="0"/>
                <a:cs typeface="DejaVu Sans" charset="0"/>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9pPr>
          </a:lstStyle>
          <a:p>
            <a:r>
              <a:rPr lang="fr-CA" kern="0"/>
              <a:t>MINISTRY OF HEALTH’S RESPONSE LETTER TO PEEL REGION</a:t>
            </a:r>
            <a:endParaRPr lang="fr-CA" kern="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1584325"/>
            <a:ext cx="9356725" cy="5975350"/>
          </a:xfrm>
          <a:gradFill>
            <a:gsLst>
              <a:gs pos="0">
                <a:srgbClr val="5E9EFF"/>
              </a:gs>
              <a:gs pos="39999">
                <a:srgbClr val="85C2FF"/>
              </a:gs>
              <a:gs pos="70000">
                <a:srgbClr val="C4D6EB"/>
              </a:gs>
              <a:gs pos="100000">
                <a:srgbClr val="FFEBFA"/>
              </a:gs>
            </a:gsLst>
            <a:lin ang="5400000" scaled="0"/>
          </a:gradFill>
        </p:spPr>
        <p:txBody>
          <a:bodyPr/>
          <a:lstStyle/>
          <a:p>
            <a:pPr marL="540000" indent="-324000">
              <a:lnSpc>
                <a:spcPct val="100000"/>
              </a:lnSpc>
              <a:buNone/>
            </a:pPr>
            <a:r>
              <a:rPr lang="en-CA" sz="2800" dirty="0"/>
              <a:t>«The established safeguard noted above continue to ensure the safety of fluoridate drinking water in Ontario. The ministry will also continue to monitor and review new research.</a:t>
            </a:r>
          </a:p>
          <a:p>
            <a:pPr marL="540000" indent="-324000">
              <a:lnSpc>
                <a:spcPct val="100000"/>
              </a:lnSpc>
              <a:buNone/>
            </a:pPr>
            <a:r>
              <a:rPr lang="en-CA" sz="2800" dirty="0"/>
              <a:t>The ministry urges all municipalities to protect their communities from avoidable health issues by maintaining fluoride in their drinking water, to promote the health of all residents.»</a:t>
            </a:r>
          </a:p>
        </p:txBody>
      </p:sp>
      <p:pic>
        <p:nvPicPr>
          <p:cNvPr id="6" name="Picture 3"/>
          <p:cNvPicPr>
            <a:picLocks noChangeAspect="1" noChangeArrowheads="1"/>
          </p:cNvPicPr>
          <p:nvPr/>
        </p:nvPicPr>
        <p:blipFill>
          <a:blip r:embed="rId2" cstate="print"/>
          <a:srcRect/>
          <a:stretch>
            <a:fillRect/>
          </a:stretch>
        </p:blipFill>
        <p:spPr bwMode="auto">
          <a:xfrm>
            <a:off x="2520032" y="5508029"/>
            <a:ext cx="4608512" cy="2051646"/>
          </a:xfrm>
          <a:prstGeom prst="rect">
            <a:avLst/>
          </a:prstGeom>
          <a:noFill/>
          <a:ln w="9525">
            <a:noFill/>
            <a:miter lim="800000"/>
            <a:headEnd/>
            <a:tailEnd/>
          </a:ln>
        </p:spPr>
      </p:pic>
      <p:sp>
        <p:nvSpPr>
          <p:cNvPr id="5" name="Titre 2">
            <a:extLst>
              <a:ext uri="{FF2B5EF4-FFF2-40B4-BE49-F238E27FC236}">
                <a16:creationId xmlns:a16="http://schemas.microsoft.com/office/drawing/2014/main" id="{7AC25DE0-40C8-48BD-A864-80F09D573C08}"/>
              </a:ext>
            </a:extLst>
          </p:cNvPr>
          <p:cNvSpPr txBox="1">
            <a:spLocks/>
          </p:cNvSpPr>
          <p:nvPr/>
        </p:nvSpPr>
        <p:spPr bwMode="auto">
          <a:xfrm>
            <a:off x="142205" y="179437"/>
            <a:ext cx="9794652" cy="1332483"/>
          </a:xfrm>
          <a:prstGeom prst="rect">
            <a:avLst/>
          </a:prstGeom>
          <a:solidFill>
            <a:srgbClr val="FFC000"/>
          </a:solidFill>
          <a:ln w="9525">
            <a:noFill/>
            <a:round/>
            <a:headEnd/>
            <a:tailEnd/>
          </a:ln>
        </p:spPr>
        <p:txBody>
          <a:bodyPr vert="horz" wrap="square" lIns="0" tIns="0" rIns="0" bIns="0" numCol="1" anchor="ctr" anchorCtr="0" compatLnSpc="1">
            <a:prstTxWarp prst="textNoShape">
              <a:avLst/>
            </a:prstTxWarp>
          </a:bodyPr>
          <a:lstStyle>
            <a:lvl1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DejaVu Sans" charset="0"/>
                <a:cs typeface="DejaVu Sans" charset="0"/>
              </a:defRPr>
            </a:lvl2pPr>
            <a:lvl3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DejaVu Sans" charset="0"/>
                <a:cs typeface="DejaVu Sans" charset="0"/>
              </a:defRPr>
            </a:lvl3pPr>
            <a:lvl4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DejaVu Sans" charset="0"/>
                <a:cs typeface="DejaVu Sans" charset="0"/>
              </a:defRPr>
            </a:lvl4pPr>
            <a:lvl5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DejaVu Sans" charset="0"/>
                <a:cs typeface="DejaVu Sans" charset="0"/>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DejaVu Sans" charset="0"/>
                <a:cs typeface="DejaVu Sans" charset="0"/>
              </a:defRPr>
            </a:lvl9pPr>
          </a:lstStyle>
          <a:p>
            <a:r>
              <a:rPr lang="fr-CA" kern="0" dirty="0"/>
              <a:t>MINISTRY OF HEALTH’S RESPONSE LETTER TO PEEL REGION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 y="1691605"/>
            <a:ext cx="10080624" cy="5868070"/>
          </a:xfrm>
          <a:gradFill>
            <a:gsLst>
              <a:gs pos="0">
                <a:srgbClr val="5E9EFF"/>
              </a:gs>
              <a:gs pos="39999">
                <a:srgbClr val="85C2FF"/>
              </a:gs>
              <a:gs pos="70000">
                <a:srgbClr val="C4D6EB"/>
              </a:gs>
              <a:gs pos="100000">
                <a:srgbClr val="FFEBFA"/>
              </a:gs>
            </a:gsLst>
            <a:lin ang="5400000" scaled="0"/>
          </a:gradFill>
        </p:spPr>
        <p:txBody>
          <a:bodyPr/>
          <a:lstStyle/>
          <a:p>
            <a:pPr marL="540000" indent="-324000">
              <a:lnSpc>
                <a:spcPct val="100000"/>
              </a:lnSpc>
              <a:buNone/>
            </a:pPr>
            <a:r>
              <a:rPr lang="en-CA" sz="2400" dirty="0"/>
              <a:t>Ms Roselle Martino, assistant Deputy Minister is misleading the Committee :</a:t>
            </a:r>
          </a:p>
          <a:p>
            <a:pPr marL="730350" indent="-514350">
              <a:lnSpc>
                <a:spcPct val="100000"/>
              </a:lnSpc>
              <a:buFont typeface="+mj-lt"/>
              <a:buAutoNum type="arabicPeriod"/>
            </a:pPr>
            <a:r>
              <a:rPr lang="en-CA" sz="2400" dirty="0"/>
              <a:t>The Ministry hasn’t supplied the toxicological review as requested by Peel Region </a:t>
            </a:r>
            <a:r>
              <a:rPr lang="en-CA" sz="2400" b="1" dirty="0"/>
              <a:t>to prove safety of HFSA</a:t>
            </a:r>
            <a:r>
              <a:rPr lang="en-CA" sz="2400" dirty="0"/>
              <a:t>, so without it, </a:t>
            </a:r>
            <a:r>
              <a:rPr lang="en-CA" sz="2400" b="1" dirty="0"/>
              <a:t>it cannot be claimed SAFE</a:t>
            </a:r>
            <a:r>
              <a:rPr lang="en-CA" sz="2400" dirty="0"/>
              <a:t>;</a:t>
            </a:r>
          </a:p>
          <a:p>
            <a:pPr marL="730350" indent="-514350">
              <a:lnSpc>
                <a:spcPct val="100000"/>
              </a:lnSpc>
              <a:buFont typeface="+mj-lt"/>
              <a:buAutoNum type="arabicPeriod"/>
            </a:pPr>
            <a:r>
              <a:rPr lang="en-CA" sz="2400" dirty="0"/>
              <a:t>The Ministry implies that NSF/ANSI 60 establishes requirements to be protective of human health for fluoridation chemicals </a:t>
            </a:r>
            <a:r>
              <a:rPr lang="en-CA" sz="2400" b="1" dirty="0"/>
              <a:t>WHICH THEY DO NOT </a:t>
            </a:r>
            <a:r>
              <a:rPr lang="en-CA" sz="2400" dirty="0"/>
              <a:t>(see NSF disclaimers);</a:t>
            </a:r>
          </a:p>
          <a:p>
            <a:pPr marL="730350" indent="-514350">
              <a:lnSpc>
                <a:spcPct val="100000"/>
              </a:lnSpc>
              <a:buFont typeface="+mj-lt"/>
              <a:buAutoNum type="arabicPeriod"/>
            </a:pPr>
            <a:r>
              <a:rPr lang="en-CA" sz="2400" dirty="0"/>
              <a:t>The Ministry implies that NSF/ANSI 60 has the jurisdiction and the competence to guarantee the efficiency of HFSA</a:t>
            </a:r>
            <a:r>
              <a:rPr lang="en-CA" sz="2400" b="1" dirty="0"/>
              <a:t> WHICH IT DOES NOT</a:t>
            </a:r>
            <a:r>
              <a:rPr lang="en-CA" sz="2400" dirty="0"/>
              <a:t>;</a:t>
            </a:r>
          </a:p>
          <a:p>
            <a:pPr marL="730350" indent="-514350">
              <a:lnSpc>
                <a:spcPct val="100000"/>
              </a:lnSpc>
              <a:buFont typeface="+mj-lt"/>
              <a:buAutoNum type="arabicPeriod"/>
            </a:pPr>
            <a:r>
              <a:rPr lang="en-CA" sz="2400" dirty="0"/>
              <a:t>The Ministry implies that it is legal and ethical to administer to a population a water treatment chemical to mitigate and prevent a disease </a:t>
            </a:r>
            <a:r>
              <a:rPr lang="en-CA" sz="2400" b="1" dirty="0"/>
              <a:t>WHICH IT IS NOT.</a:t>
            </a:r>
            <a:r>
              <a:rPr lang="en-CA" sz="2800" b="1" dirty="0"/>
              <a:t> </a:t>
            </a:r>
          </a:p>
        </p:txBody>
      </p:sp>
      <p:sp>
        <p:nvSpPr>
          <p:cNvPr id="4" name="Titre 2"/>
          <p:cNvSpPr>
            <a:spLocks noGrp="1"/>
          </p:cNvSpPr>
          <p:nvPr>
            <p:ph type="title"/>
          </p:nvPr>
        </p:nvSpPr>
        <p:spPr>
          <a:xfrm>
            <a:off x="0" y="323453"/>
            <a:ext cx="10080625" cy="1260475"/>
          </a:xfrm>
          <a:solidFill>
            <a:srgbClr val="FFC000"/>
          </a:solidFill>
        </p:spPr>
        <p:txBody>
          <a:bodyPr/>
          <a:lstStyle/>
          <a:p>
            <a:r>
              <a:rPr lang="fr-CA" dirty="0"/>
              <a:t>MINISTRY OF HEALTH’S RESPONSE LETTER TO PEEL REGION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 y="1403573"/>
            <a:ext cx="10080624" cy="6156102"/>
          </a:xfrm>
          <a:gradFill>
            <a:gsLst>
              <a:gs pos="0">
                <a:srgbClr val="5E9EFF"/>
              </a:gs>
              <a:gs pos="39999">
                <a:srgbClr val="85C2FF"/>
              </a:gs>
              <a:gs pos="70000">
                <a:srgbClr val="C4D6EB"/>
              </a:gs>
              <a:gs pos="100000">
                <a:srgbClr val="FFEBFA"/>
              </a:gs>
            </a:gsLst>
            <a:lin ang="5400000" scaled="0"/>
          </a:gradFill>
        </p:spPr>
        <p:txBody>
          <a:bodyPr anchor="ctr"/>
          <a:lstStyle/>
          <a:p>
            <a:pPr marL="730350" indent="-514350">
              <a:lnSpc>
                <a:spcPct val="100000"/>
              </a:lnSpc>
              <a:buFont typeface="+mj-lt"/>
              <a:buAutoNum type="arabicPeriod" startAt="5"/>
            </a:pPr>
            <a:r>
              <a:rPr lang="en-CA" sz="2000" dirty="0"/>
              <a:t>The Ministry assumes that fluoridation would supply to each citizen an exact and proper amount of fluoride when using tap water as a vehicle for the administration of the fluoride without considering the huge variability of daily intake of water and fluoride from all other sources. It make fluoridation of water an absurd vehicle of distribution of a drug as a daily dose cannot be controlled.</a:t>
            </a:r>
          </a:p>
          <a:p>
            <a:pPr marL="730350" indent="-514350">
              <a:lnSpc>
                <a:spcPct val="100000"/>
              </a:lnSpc>
              <a:buFont typeface="+mj-lt"/>
              <a:buAutoNum type="arabicPeriod" startAt="5"/>
            </a:pPr>
            <a:r>
              <a:rPr lang="en-CA" sz="2000" dirty="0"/>
              <a:t>The Ministry assumes erroneously that concentration is equivalent to dose while such a concept is obviously invalid.</a:t>
            </a:r>
          </a:p>
          <a:p>
            <a:pPr marL="730350" indent="-514350">
              <a:lnSpc>
                <a:spcPct val="100000"/>
              </a:lnSpc>
              <a:buFont typeface="+mj-lt"/>
              <a:buAutoNum type="arabicPeriod" startAt="5"/>
            </a:pPr>
            <a:r>
              <a:rPr lang="en-CA" sz="2000" dirty="0"/>
              <a:t>The Ministry assumes that it knows the exact daily dose of fluoride needed to prevent dental decay without causing any harm to anyone, including the most vulnerable subjects in the society; babies, children, the infirm, the elderly and those that drink a lot of water. </a:t>
            </a:r>
          </a:p>
          <a:p>
            <a:pPr marL="730350" indent="-514350">
              <a:lnSpc>
                <a:spcPct val="100000"/>
              </a:lnSpc>
              <a:buFont typeface="+mj-lt"/>
              <a:buAutoNum type="arabicPeriod" startAt="5"/>
            </a:pPr>
            <a:r>
              <a:rPr lang="en-CA" sz="2000" dirty="0"/>
              <a:t>The Ministry assumes that it knows what no health authority in the world knows, the exact effective and safe dose of fluoride; that is either 1, 2, 3, 4, 5, 6 or 7 mg daily. </a:t>
            </a:r>
            <a:r>
              <a:rPr lang="en-CA" sz="2000" b="1" dirty="0"/>
              <a:t>There aren’t any scientific consensus on the exact effective and safe dose.</a:t>
            </a:r>
          </a:p>
          <a:p>
            <a:pPr marL="730350" indent="-514350">
              <a:lnSpc>
                <a:spcPct val="100000"/>
              </a:lnSpc>
              <a:buNone/>
            </a:pPr>
            <a:r>
              <a:rPr lang="en-CA" sz="2400" b="1" dirty="0"/>
              <a:t> </a:t>
            </a:r>
            <a:endParaRPr lang="en-CA" sz="2800" b="1" dirty="0"/>
          </a:p>
        </p:txBody>
      </p:sp>
      <p:sp>
        <p:nvSpPr>
          <p:cNvPr id="4" name="Titre 2"/>
          <p:cNvSpPr>
            <a:spLocks noGrp="1"/>
          </p:cNvSpPr>
          <p:nvPr>
            <p:ph type="title"/>
          </p:nvPr>
        </p:nvSpPr>
        <p:spPr>
          <a:xfrm>
            <a:off x="0" y="0"/>
            <a:ext cx="10080625" cy="1260475"/>
          </a:xfrm>
          <a:solidFill>
            <a:srgbClr val="FFC000"/>
          </a:solidFill>
        </p:spPr>
        <p:txBody>
          <a:bodyPr/>
          <a:lstStyle/>
          <a:p>
            <a:r>
              <a:rPr lang="fr-CA" dirty="0"/>
              <a:t>MINISTRY OF HEALTH’S RESPONSE LETTER TO PEEL REGION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 y="1403573"/>
            <a:ext cx="10080624" cy="6156102"/>
          </a:xfrm>
          <a:gradFill>
            <a:gsLst>
              <a:gs pos="0">
                <a:srgbClr val="5E9EFF"/>
              </a:gs>
              <a:gs pos="39999">
                <a:srgbClr val="85C2FF"/>
              </a:gs>
              <a:gs pos="70000">
                <a:srgbClr val="C4D6EB"/>
              </a:gs>
              <a:gs pos="100000">
                <a:srgbClr val="FFEBFA"/>
              </a:gs>
            </a:gsLst>
            <a:lin ang="5400000" scaled="0"/>
          </a:gradFill>
        </p:spPr>
        <p:txBody>
          <a:bodyPr anchor="ctr"/>
          <a:lstStyle/>
          <a:p>
            <a:pPr marL="730350" indent="-514350">
              <a:lnSpc>
                <a:spcPct val="100000"/>
              </a:lnSpc>
              <a:buFont typeface="+mj-lt"/>
              <a:buAutoNum type="arabicPeriod" startAt="9"/>
            </a:pPr>
            <a:r>
              <a:rPr lang="en-CA" sz="2400" dirty="0"/>
              <a:t>The Ministry assumes that it knows what </a:t>
            </a:r>
            <a:r>
              <a:rPr lang="en-CA" sz="2400" b="1" dirty="0"/>
              <a:t>no health authority </a:t>
            </a:r>
            <a:r>
              <a:rPr lang="en-CA" sz="2400" dirty="0"/>
              <a:t>in the world knows, the </a:t>
            </a:r>
            <a:r>
              <a:rPr lang="en-CA" sz="2400" b="1" dirty="0"/>
              <a:t>exact effective and safe dose </a:t>
            </a:r>
            <a:r>
              <a:rPr lang="en-CA" sz="2400" dirty="0"/>
              <a:t>of fluoride that would take in account the weight of the subject expressed in mg/kg/day; is it 0.01, 0.02, 0.03, 0,04, 0.05, 0.06, 0,07, 0.08, 0.09 mg/kg/day.</a:t>
            </a:r>
          </a:p>
          <a:p>
            <a:pPr marL="730350" indent="-514350">
              <a:lnSpc>
                <a:spcPct val="100000"/>
              </a:lnSpc>
              <a:buFont typeface="+mj-lt"/>
              <a:buAutoNum type="arabicPeriod" startAt="9"/>
            </a:pPr>
            <a:r>
              <a:rPr lang="en-CA" sz="2400" b="1" dirty="0"/>
              <a:t>Without knowing what the exact appropriate intake of fluoride that would be safe for the most vulnerable and that would be effective to prevent decay if such a dose would be proven safe and effective, the Ministry is putting the entire population at risk of side effects, including dental fluorosis that is already reported at an epidemic levels.</a:t>
            </a:r>
          </a:p>
          <a:p>
            <a:pPr marL="730350" indent="-514350">
              <a:lnSpc>
                <a:spcPct val="100000"/>
              </a:lnSpc>
              <a:buNone/>
            </a:pPr>
            <a:r>
              <a:rPr lang="en-CA" sz="2400" b="1" dirty="0"/>
              <a:t> </a:t>
            </a:r>
            <a:endParaRPr lang="en-CA" sz="2800" b="1" dirty="0"/>
          </a:p>
        </p:txBody>
      </p:sp>
      <p:sp>
        <p:nvSpPr>
          <p:cNvPr id="4" name="Titre 2"/>
          <p:cNvSpPr>
            <a:spLocks noGrp="1"/>
          </p:cNvSpPr>
          <p:nvPr>
            <p:ph type="title"/>
          </p:nvPr>
        </p:nvSpPr>
        <p:spPr>
          <a:xfrm>
            <a:off x="0" y="0"/>
            <a:ext cx="10080625" cy="1260475"/>
          </a:xfrm>
          <a:solidFill>
            <a:srgbClr val="FFC000"/>
          </a:solidFill>
        </p:spPr>
        <p:txBody>
          <a:bodyPr/>
          <a:lstStyle/>
          <a:p>
            <a:r>
              <a:rPr lang="fr-CA" dirty="0"/>
              <a:t>MINISTRY OF HEALTH’S RESPONSE LETTER TO PEEL REGION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3808" y="1619597"/>
            <a:ext cx="9068817" cy="5940078"/>
          </a:xfrm>
          <a:gradFill>
            <a:gsLst>
              <a:gs pos="0">
                <a:srgbClr val="5E9EFF"/>
              </a:gs>
              <a:gs pos="39999">
                <a:srgbClr val="85C2FF"/>
              </a:gs>
              <a:gs pos="70000">
                <a:srgbClr val="C4D6EB"/>
              </a:gs>
              <a:gs pos="100000">
                <a:srgbClr val="FFEBFA"/>
              </a:gs>
            </a:gsLst>
            <a:lin ang="5400000" scaled="0"/>
          </a:gradFill>
        </p:spPr>
        <p:txBody>
          <a:bodyPr/>
          <a:lstStyle/>
          <a:p>
            <a:pPr marL="540000" indent="-324000">
              <a:lnSpc>
                <a:spcPct val="100000"/>
              </a:lnSpc>
              <a:buNone/>
            </a:pPr>
            <a:endParaRPr lang="en-CA" sz="2800" b="1" u="sng" dirty="0"/>
          </a:p>
          <a:p>
            <a:pPr marL="540000" indent="-324000" algn="ctr">
              <a:lnSpc>
                <a:spcPct val="100000"/>
              </a:lnSpc>
              <a:buNone/>
            </a:pPr>
            <a:r>
              <a:rPr lang="en-CA" sz="2800" b="1" u="sng" dirty="0"/>
              <a:t>TRADE REGULATORY ORGANIZATIONS</a:t>
            </a:r>
          </a:p>
          <a:p>
            <a:pPr marL="540000" indent="-324000">
              <a:lnSpc>
                <a:spcPct val="100000"/>
              </a:lnSpc>
              <a:buNone/>
            </a:pPr>
            <a:endParaRPr lang="en-CA" sz="1400" b="1" u="sng" dirty="0"/>
          </a:p>
          <a:p>
            <a:pPr marL="540000" indent="-324000">
              <a:lnSpc>
                <a:spcPct val="100000"/>
              </a:lnSpc>
              <a:buFont typeface="Arial" pitchFamily="34" charset="0"/>
              <a:buChar char="•"/>
            </a:pPr>
            <a:r>
              <a:rPr lang="en-CA" sz="2800" b="1" dirty="0"/>
              <a:t>NO </a:t>
            </a:r>
            <a:r>
              <a:rPr lang="en-CA" sz="2800" b="1" dirty="0">
                <a:solidFill>
                  <a:srgbClr val="FF0000"/>
                </a:solidFill>
              </a:rPr>
              <a:t>LEGAL JURISDICTION </a:t>
            </a:r>
            <a:r>
              <a:rPr lang="en-CA" sz="2800" b="1" dirty="0"/>
              <a:t>ON PRODUCTS USED FOR TREATING OR PREVENTING A DISEASE.</a:t>
            </a:r>
          </a:p>
          <a:p>
            <a:pPr marL="540000" indent="-324000">
              <a:lnSpc>
                <a:spcPct val="100000"/>
              </a:lnSpc>
              <a:buFont typeface="Arial" pitchFamily="34" charset="0"/>
              <a:buChar char="•"/>
            </a:pPr>
            <a:r>
              <a:rPr lang="en-CA" sz="2800" b="1" dirty="0"/>
              <a:t>NO COMPETENCY IN EVALUATING THE EFFECTIVENESS OF A SUBSTANCE USED FOR A THERAPEUTIC PURPOSE.</a:t>
            </a:r>
          </a:p>
          <a:p>
            <a:pPr marL="540000" indent="-324000">
              <a:lnSpc>
                <a:spcPct val="100000"/>
              </a:lnSpc>
              <a:buFont typeface="Arial" pitchFamily="34" charset="0"/>
              <a:buChar char="•"/>
            </a:pPr>
            <a:r>
              <a:rPr lang="en-CA" sz="2800" b="1" dirty="0"/>
              <a:t>NO COMPETENCY IN EVALUATING THE SAFETY OF A SUBSTANCE USED FOR A THERAPEUTIC PURPOSE.  </a:t>
            </a:r>
          </a:p>
        </p:txBody>
      </p:sp>
      <p:sp>
        <p:nvSpPr>
          <p:cNvPr id="4" name="Titre 2"/>
          <p:cNvSpPr>
            <a:spLocks noGrp="1"/>
          </p:cNvSpPr>
          <p:nvPr>
            <p:ph type="title"/>
          </p:nvPr>
        </p:nvSpPr>
        <p:spPr>
          <a:solidFill>
            <a:srgbClr val="FFC000"/>
          </a:solidFill>
        </p:spPr>
        <p:txBody>
          <a:bodyPr/>
          <a:lstStyle/>
          <a:p>
            <a:r>
              <a:rPr lang="en-CA" b="1" dirty="0"/>
              <a:t>NSF/ANSI 60</a:t>
            </a:r>
            <a:endParaRPr lang="fr-CA"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C000"/>
          </a:solidFill>
        </p:spPr>
        <p:txBody>
          <a:bodyPr/>
          <a:lstStyle/>
          <a:p>
            <a:r>
              <a:rPr lang="fr-CA" dirty="0"/>
              <a:t>NSF DOCUMENTS</a:t>
            </a:r>
          </a:p>
        </p:txBody>
      </p:sp>
      <p:pic>
        <p:nvPicPr>
          <p:cNvPr id="3074" name="Picture 2"/>
          <p:cNvPicPr>
            <a:picLocks noGrp="1" noChangeAspect="1" noChangeArrowheads="1"/>
          </p:cNvPicPr>
          <p:nvPr>
            <p:ph idx="1"/>
          </p:nvPr>
        </p:nvPicPr>
        <p:blipFill>
          <a:blip r:embed="rId2" cstate="print"/>
          <a:srcRect/>
          <a:stretch>
            <a:fillRect/>
          </a:stretch>
        </p:blipFill>
        <p:spPr bwMode="auto">
          <a:xfrm>
            <a:off x="503238" y="2535152"/>
            <a:ext cx="9069387" cy="3454571"/>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solidFill>
            <a:srgbClr val="FFC000"/>
          </a:solidFill>
        </p:spPr>
        <p:txBody>
          <a:bodyPr/>
          <a:lstStyle/>
          <a:p>
            <a:r>
              <a:rPr lang="fr-CA" dirty="0"/>
              <a:t>NSF DOCUMENT DISCLAIMERS</a:t>
            </a:r>
          </a:p>
        </p:txBody>
      </p:sp>
      <p:pic>
        <p:nvPicPr>
          <p:cNvPr id="4098" name="Picture 2"/>
          <p:cNvPicPr>
            <a:picLocks noGrp="1" noChangeAspect="1" noChangeArrowheads="1"/>
          </p:cNvPicPr>
          <p:nvPr>
            <p:ph idx="1"/>
          </p:nvPr>
        </p:nvPicPr>
        <p:blipFill>
          <a:blip r:embed="rId2" cstate="print"/>
          <a:stretch>
            <a:fillRect/>
          </a:stretch>
        </p:blipFill>
        <p:spPr bwMode="auto">
          <a:xfrm>
            <a:off x="3600152" y="2555701"/>
            <a:ext cx="2654498" cy="879599"/>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575817" y="4499917"/>
            <a:ext cx="9217024" cy="1610097"/>
          </a:xfrm>
          <a:prstGeom prst="rect">
            <a:avLst/>
          </a:prstGeom>
          <a:noFill/>
          <a:ln w="9525">
            <a:noFill/>
            <a:miter lim="800000"/>
            <a:headEnd/>
            <a:tailEnd/>
          </a:ln>
        </p:spPr>
      </p:pic>
      <p:sp>
        <p:nvSpPr>
          <p:cNvPr id="7" name="Rectangle 6"/>
          <p:cNvSpPr/>
          <p:nvPr/>
        </p:nvSpPr>
        <p:spPr bwMode="auto">
          <a:xfrm>
            <a:off x="6984528" y="4355901"/>
            <a:ext cx="2520280" cy="2304256"/>
          </a:xfrm>
          <a:prstGeom prst="rect">
            <a:avLst/>
          </a:prstGeom>
          <a:solidFill>
            <a:srgbClr val="F1E10F">
              <a:alpha val="38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fr-CA" sz="1800" b="0" i="0" u="none" strike="noStrike" cap="none" normalizeH="0" baseline="0">
              <a:ln>
                <a:noFill/>
              </a:ln>
              <a:effectLst/>
              <a:latin typeface="Arial" charset="0"/>
            </a:endParaRPr>
          </a:p>
        </p:txBody>
      </p:sp>
      <p:sp>
        <p:nvSpPr>
          <p:cNvPr id="10" name="Rectangle 9"/>
          <p:cNvSpPr/>
          <p:nvPr/>
        </p:nvSpPr>
        <p:spPr bwMode="auto">
          <a:xfrm>
            <a:off x="575816" y="5075981"/>
            <a:ext cx="6408712" cy="1584176"/>
          </a:xfrm>
          <a:prstGeom prst="rect">
            <a:avLst/>
          </a:prstGeom>
          <a:solidFill>
            <a:srgbClr val="FFC000">
              <a:alpha val="3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fr-CA" sz="1800" b="0" i="0" u="none" strike="noStrike" cap="none" normalizeH="0" baseline="0">
              <a:ln>
                <a:noFill/>
              </a:ln>
              <a:effectLst/>
              <a:latin typeface="Arial" charset="0"/>
            </a:endParaRPr>
          </a:p>
        </p:txBody>
      </p:sp>
      <p:sp>
        <p:nvSpPr>
          <p:cNvPr id="11" name="Rectangle 10"/>
          <p:cNvSpPr/>
          <p:nvPr/>
        </p:nvSpPr>
        <p:spPr bwMode="auto">
          <a:xfrm>
            <a:off x="215775" y="6645275"/>
            <a:ext cx="9864849" cy="914400"/>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r>
              <a:rPr kumimoji="0" lang="fr-CA" sz="2800" b="0" i="0" u="none" strike="noStrike" cap="none" normalizeH="0" baseline="0" dirty="0">
                <a:ln>
                  <a:noFill/>
                </a:ln>
                <a:solidFill>
                  <a:schemeClr val="bg1"/>
                </a:solidFill>
                <a:effectLst/>
                <a:latin typeface="Arial" charset="0"/>
              </a:rPr>
              <a:t>NO CANADIAN OR AMERICAN GOVERNMENTAL AGENCY</a:t>
            </a:r>
            <a:r>
              <a:rPr kumimoji="0" lang="fr-CA" sz="2800" b="0" i="0" u="none" strike="noStrike" cap="none" normalizeH="0" dirty="0">
                <a:ln>
                  <a:noFill/>
                </a:ln>
                <a:solidFill>
                  <a:schemeClr val="bg1"/>
                </a:solidFill>
                <a:effectLst/>
                <a:latin typeface="Arial" charset="0"/>
              </a:rPr>
              <a:t> HAS EVER PROVIDED SAFETY TOXICOLOGY STUDIES</a:t>
            </a:r>
            <a:endParaRPr kumimoji="0" lang="fr-CA" sz="2800" b="0" i="0" u="none" strike="noStrike" cap="none" normalizeH="0" baseline="0" dirty="0">
              <a:ln>
                <a:noFill/>
              </a:ln>
              <a:solidFill>
                <a:schemeClr val="bg1"/>
              </a:solidFill>
              <a:effectLst/>
              <a:latin typeface="Arial"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3808" y="251445"/>
            <a:ext cx="9068817" cy="1440160"/>
          </a:xfrm>
          <a:solidFill>
            <a:srgbClr val="FFC000"/>
          </a:solidFill>
        </p:spPr>
        <p:txBody>
          <a:bodyPr/>
          <a:lstStyle/>
          <a:p>
            <a:r>
              <a:rPr lang="fr-CA" dirty="0"/>
              <a:t>FOOD AND DRUG ACT DEFINITIONS</a:t>
            </a:r>
          </a:p>
        </p:txBody>
      </p:sp>
      <p:sp>
        <p:nvSpPr>
          <p:cNvPr id="3" name="Espace réservé du contenu 2"/>
          <p:cNvSpPr>
            <a:spLocks noGrp="1"/>
          </p:cNvSpPr>
          <p:nvPr>
            <p:ph idx="1"/>
          </p:nvPr>
        </p:nvSpPr>
        <p:spPr>
          <a:xfrm>
            <a:off x="503238" y="1768475"/>
            <a:ext cx="9069387" cy="5467746"/>
          </a:xfrm>
          <a:gradFill>
            <a:gsLst>
              <a:gs pos="0">
                <a:srgbClr val="5E9EFF"/>
              </a:gs>
              <a:gs pos="39999">
                <a:srgbClr val="85C2FF"/>
              </a:gs>
              <a:gs pos="70000">
                <a:srgbClr val="C4D6EB"/>
              </a:gs>
              <a:gs pos="100000">
                <a:srgbClr val="FFEBFA"/>
              </a:gs>
            </a:gsLst>
            <a:lin ang="5400000" scaled="0"/>
          </a:gradFill>
        </p:spPr>
        <p:txBody>
          <a:bodyPr anchor="ctr"/>
          <a:lstStyle/>
          <a:p>
            <a:pPr>
              <a:buNone/>
            </a:pPr>
            <a:r>
              <a:rPr lang="en-CA" dirty="0"/>
              <a:t> </a:t>
            </a:r>
            <a:r>
              <a:rPr lang="en-CA" sz="2800" b="1" dirty="0"/>
              <a:t>“drug”</a:t>
            </a:r>
            <a:endParaRPr lang="fr-CA" sz="2800" b="1" dirty="0"/>
          </a:p>
          <a:p>
            <a:pPr marL="432000">
              <a:buNone/>
            </a:pPr>
            <a:r>
              <a:rPr lang="en-CA" sz="2800" dirty="0"/>
              <a:t>“drug” includes any substance or mixture of substances manufactured, sold or represented for use in</a:t>
            </a:r>
            <a:endParaRPr lang="fr-CA" sz="2800" dirty="0"/>
          </a:p>
          <a:p>
            <a:pPr lvl="1">
              <a:buNone/>
            </a:pPr>
            <a:r>
              <a:rPr lang="en-CA" sz="2400" dirty="0"/>
              <a:t>(</a:t>
            </a:r>
            <a:r>
              <a:rPr lang="en-CA" i="1" dirty="0"/>
              <a:t>a</a:t>
            </a:r>
            <a:r>
              <a:rPr lang="en-CA" dirty="0"/>
              <a:t>) the diagnosis, treatment, </a:t>
            </a:r>
            <a:r>
              <a:rPr lang="en-CA" b="1" dirty="0"/>
              <a:t>mitigation or prevention of a disease, disorder or abnormal physical state</a:t>
            </a:r>
            <a:r>
              <a:rPr lang="en-CA" dirty="0"/>
              <a:t>, or its symptoms, in human beings or animals,</a:t>
            </a:r>
            <a:endParaRPr lang="fr-CA" dirty="0"/>
          </a:p>
          <a:p>
            <a:pPr lvl="1">
              <a:buNone/>
            </a:pPr>
            <a:r>
              <a:rPr lang="en-CA" dirty="0"/>
              <a:t>(</a:t>
            </a:r>
            <a:r>
              <a:rPr lang="en-CA" i="1" dirty="0"/>
              <a:t>b</a:t>
            </a:r>
            <a:r>
              <a:rPr lang="en-CA" dirty="0"/>
              <a:t>) restoring, </a:t>
            </a:r>
            <a:r>
              <a:rPr lang="en-CA" b="1" dirty="0"/>
              <a:t>correcting or modifying organic functions</a:t>
            </a:r>
            <a:r>
              <a:rPr lang="en-CA" dirty="0"/>
              <a:t> in human beings or animals</a:t>
            </a:r>
            <a:endParaRPr lang="fr-C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3238" y="1768475"/>
            <a:ext cx="9069387" cy="5467746"/>
          </a:xfrm>
          <a:gradFill>
            <a:gsLst>
              <a:gs pos="0">
                <a:srgbClr val="5E9EFF"/>
              </a:gs>
              <a:gs pos="39999">
                <a:srgbClr val="85C2FF"/>
              </a:gs>
              <a:gs pos="70000">
                <a:srgbClr val="C4D6EB"/>
              </a:gs>
              <a:gs pos="100000">
                <a:srgbClr val="FFEBFA"/>
              </a:gs>
            </a:gsLst>
            <a:lin ang="5400000" scaled="0"/>
          </a:gradFill>
        </p:spPr>
        <p:txBody>
          <a:bodyPr/>
          <a:lstStyle/>
          <a:p>
            <a:pPr marL="432000">
              <a:lnSpc>
                <a:spcPct val="100000"/>
              </a:lnSpc>
              <a:buNone/>
            </a:pPr>
            <a:r>
              <a:rPr lang="en-CA" sz="2800" b="1" dirty="0"/>
              <a:t>FOOD</a:t>
            </a:r>
            <a:endParaRPr lang="fr-CA" sz="2800" b="1" dirty="0"/>
          </a:p>
          <a:p>
            <a:pPr marL="432000">
              <a:lnSpc>
                <a:spcPct val="100000"/>
              </a:lnSpc>
              <a:buNone/>
            </a:pPr>
            <a:r>
              <a:rPr lang="en-CA" sz="2800" b="1" dirty="0"/>
              <a:t>Prohibited sales of food</a:t>
            </a:r>
            <a:endParaRPr lang="fr-CA" sz="2800" b="1" dirty="0"/>
          </a:p>
          <a:p>
            <a:pPr marL="432000">
              <a:lnSpc>
                <a:spcPct val="100000"/>
              </a:lnSpc>
              <a:buNone/>
            </a:pPr>
            <a:r>
              <a:rPr lang="en-CA" sz="2800" b="1" dirty="0"/>
              <a:t>4. </a:t>
            </a:r>
            <a:r>
              <a:rPr lang="en-CA" sz="2800" dirty="0"/>
              <a:t>(1) No person shall sell an article of food that </a:t>
            </a:r>
          </a:p>
          <a:p>
            <a:pPr marL="432000">
              <a:lnSpc>
                <a:spcPct val="100000"/>
              </a:lnSpc>
              <a:buNone/>
            </a:pPr>
            <a:r>
              <a:rPr lang="en-CA" sz="2800" dirty="0"/>
              <a:t> 	  </a:t>
            </a:r>
            <a:r>
              <a:rPr lang="en-CA" sz="2400" dirty="0"/>
              <a:t>(</a:t>
            </a:r>
            <a:r>
              <a:rPr lang="en-CA" sz="2400" i="1" dirty="0"/>
              <a:t>a</a:t>
            </a:r>
            <a:r>
              <a:rPr lang="en-CA" sz="2400" dirty="0"/>
              <a:t>) </a:t>
            </a:r>
            <a:r>
              <a:rPr lang="en-CA" sz="2400" b="1" dirty="0"/>
              <a:t>has in or on it any poisonous or harmful substance</a:t>
            </a:r>
            <a:r>
              <a:rPr lang="en-CA" sz="2400" dirty="0"/>
              <a:t>;</a:t>
            </a:r>
            <a:endParaRPr lang="fr-CA" sz="2800" dirty="0"/>
          </a:p>
          <a:p>
            <a:pPr marL="889200" lvl="3">
              <a:lnSpc>
                <a:spcPct val="100000"/>
              </a:lnSpc>
              <a:buNone/>
            </a:pPr>
            <a:r>
              <a:rPr lang="en-CA" sz="2400" dirty="0"/>
              <a:t>(</a:t>
            </a:r>
            <a:r>
              <a:rPr lang="en-CA" sz="2400" i="1" dirty="0"/>
              <a:t>b</a:t>
            </a:r>
            <a:r>
              <a:rPr lang="en-CA" sz="2400" dirty="0"/>
              <a:t>) </a:t>
            </a:r>
            <a:r>
              <a:rPr lang="en-CA" sz="2400" b="1" dirty="0"/>
              <a:t>is unfit for human consumption;</a:t>
            </a:r>
            <a:endParaRPr lang="fr-CA" sz="2400" b="1" dirty="0"/>
          </a:p>
          <a:p>
            <a:pPr marL="889200" lvl="3">
              <a:lnSpc>
                <a:spcPct val="100000"/>
              </a:lnSpc>
              <a:buNone/>
            </a:pPr>
            <a:r>
              <a:rPr lang="en-CA" sz="2400" dirty="0"/>
              <a:t>(</a:t>
            </a:r>
            <a:r>
              <a:rPr lang="en-CA" sz="2400" i="1" dirty="0"/>
              <a:t>c</a:t>
            </a:r>
            <a:r>
              <a:rPr lang="en-CA" sz="2400" dirty="0"/>
              <a:t>) consists in whole or in part of any filthy, putrid, disgusting, rotten, decomposed or diseased animal or vegetable substance;</a:t>
            </a:r>
            <a:endParaRPr lang="fr-CA" sz="2400" dirty="0"/>
          </a:p>
          <a:p>
            <a:pPr marL="889200" lvl="3">
              <a:lnSpc>
                <a:spcPct val="100000"/>
              </a:lnSpc>
              <a:buNone/>
            </a:pPr>
            <a:r>
              <a:rPr lang="en-CA" sz="2400" dirty="0"/>
              <a:t>(</a:t>
            </a:r>
            <a:r>
              <a:rPr lang="en-CA" sz="2400" i="1" dirty="0"/>
              <a:t>d</a:t>
            </a:r>
            <a:r>
              <a:rPr lang="en-CA" sz="2400" dirty="0"/>
              <a:t>) is adulterated; or</a:t>
            </a:r>
            <a:endParaRPr lang="fr-CA" sz="2400" dirty="0"/>
          </a:p>
          <a:p>
            <a:pPr marL="889200" lvl="3">
              <a:lnSpc>
                <a:spcPct val="100000"/>
              </a:lnSpc>
              <a:buNone/>
            </a:pPr>
            <a:r>
              <a:rPr lang="en-CA" sz="2400" dirty="0"/>
              <a:t>(</a:t>
            </a:r>
            <a:r>
              <a:rPr lang="en-CA" sz="2400" i="1" dirty="0"/>
              <a:t>e</a:t>
            </a:r>
            <a:r>
              <a:rPr lang="en-CA" sz="2400" dirty="0"/>
              <a:t>) </a:t>
            </a:r>
            <a:r>
              <a:rPr lang="en-CA" sz="2400" b="1" dirty="0"/>
              <a:t>was manufactured, prepared, preserved, packaged or stored under unsanitary conditions</a:t>
            </a:r>
            <a:r>
              <a:rPr lang="en-CA" dirty="0"/>
              <a:t>.</a:t>
            </a:r>
            <a:endParaRPr lang="fr-CA" dirty="0"/>
          </a:p>
          <a:p>
            <a:endParaRPr lang="fr-CA" dirty="0"/>
          </a:p>
        </p:txBody>
      </p:sp>
      <p:sp>
        <p:nvSpPr>
          <p:cNvPr id="4" name="Titre 1"/>
          <p:cNvSpPr>
            <a:spLocks noGrp="1"/>
          </p:cNvSpPr>
          <p:nvPr>
            <p:ph type="title"/>
          </p:nvPr>
        </p:nvSpPr>
        <p:spPr>
          <a:xfrm>
            <a:off x="503238" y="301625"/>
            <a:ext cx="9069387" cy="1389980"/>
          </a:xfrm>
          <a:solidFill>
            <a:srgbClr val="FFC000"/>
          </a:solidFill>
        </p:spPr>
        <p:txBody>
          <a:bodyPr/>
          <a:lstStyle/>
          <a:p>
            <a:r>
              <a:rPr lang="fr-CA" dirty="0"/>
              <a:t>FOOD AND DRUG ACT DEFINITIONS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3238" y="1768475"/>
            <a:ext cx="9069387" cy="5395738"/>
          </a:xfrm>
          <a:gradFill>
            <a:gsLst>
              <a:gs pos="0">
                <a:srgbClr val="5E9EFF"/>
              </a:gs>
              <a:gs pos="39999">
                <a:srgbClr val="85C2FF"/>
              </a:gs>
              <a:gs pos="70000">
                <a:srgbClr val="C4D6EB"/>
              </a:gs>
              <a:gs pos="100000">
                <a:srgbClr val="FFEBFA"/>
              </a:gs>
            </a:gsLst>
            <a:lin ang="5400000" scaled="0"/>
          </a:gradFill>
        </p:spPr>
        <p:txBody>
          <a:bodyPr/>
          <a:lstStyle/>
          <a:p>
            <a:pPr>
              <a:buNone/>
            </a:pPr>
            <a:endParaRPr lang="en-CA" b="1" dirty="0"/>
          </a:p>
          <a:p>
            <a:pPr>
              <a:buNone/>
            </a:pPr>
            <a:r>
              <a:rPr lang="en-CA" b="1" dirty="0"/>
              <a:t>“food”</a:t>
            </a:r>
            <a:endParaRPr lang="fr-CA" b="1" dirty="0"/>
          </a:p>
          <a:p>
            <a:pPr>
              <a:buNone/>
            </a:pPr>
            <a:r>
              <a:rPr lang="en-CA" dirty="0"/>
              <a:t>“food” includes any article manufactured, sold or represented for use as food or drink for human beings, chewing gum, and any ingredient that may be mixed with food for any purpose </a:t>
            </a:r>
            <a:r>
              <a:rPr lang="fr-CA" dirty="0" err="1"/>
              <a:t>whatever</a:t>
            </a:r>
            <a:r>
              <a:rPr lang="fr-CA" dirty="0"/>
              <a:t>;</a:t>
            </a:r>
          </a:p>
          <a:p>
            <a:pPr>
              <a:buNone/>
            </a:pPr>
            <a:endParaRPr lang="fr-CA" sz="2400" dirty="0"/>
          </a:p>
          <a:p>
            <a:pPr algn="ctr">
              <a:buNone/>
            </a:pPr>
            <a:r>
              <a:rPr lang="fr-CA" b="1" dirty="0"/>
              <a:t>(WATER IS A FOOD BY DEFINITION)</a:t>
            </a:r>
          </a:p>
        </p:txBody>
      </p:sp>
      <p:sp>
        <p:nvSpPr>
          <p:cNvPr id="4" name="Titre 1"/>
          <p:cNvSpPr>
            <a:spLocks noGrp="1"/>
          </p:cNvSpPr>
          <p:nvPr>
            <p:ph type="title"/>
          </p:nvPr>
        </p:nvSpPr>
        <p:spPr>
          <a:xfrm>
            <a:off x="503238" y="301625"/>
            <a:ext cx="9069387" cy="1389980"/>
          </a:xfrm>
          <a:solidFill>
            <a:srgbClr val="FFC000"/>
          </a:solidFill>
        </p:spPr>
        <p:txBody>
          <a:bodyPr/>
          <a:lstStyle/>
          <a:p>
            <a:r>
              <a:rPr lang="fr-CA" dirty="0"/>
              <a:t>FOOD AND DRUG ACT DEFINITIONS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gradFill>
            <a:gsLst>
              <a:gs pos="0">
                <a:srgbClr val="5E9EFF"/>
              </a:gs>
              <a:gs pos="39999">
                <a:srgbClr val="85C2FF"/>
              </a:gs>
              <a:gs pos="70000">
                <a:srgbClr val="C4D6EB"/>
              </a:gs>
              <a:gs pos="100000">
                <a:srgbClr val="FFEBFA"/>
              </a:gs>
            </a:gsLst>
            <a:lin ang="5400000" scaled="0"/>
          </a:gradFill>
        </p:spPr>
        <p:txBody>
          <a:bodyPr/>
          <a:lstStyle/>
          <a:p>
            <a:pPr>
              <a:buNone/>
            </a:pPr>
            <a:endParaRPr lang="fr-CA" sz="3600" b="1" dirty="0"/>
          </a:p>
          <a:p>
            <a:pPr>
              <a:buNone/>
            </a:pPr>
            <a:r>
              <a:rPr lang="en-CA" sz="3600" b="1" dirty="0"/>
              <a:t>“</a:t>
            </a:r>
            <a:r>
              <a:rPr lang="fr-CA" sz="3600" b="1" dirty="0" err="1"/>
              <a:t>Unsanitary</a:t>
            </a:r>
            <a:r>
              <a:rPr lang="fr-CA" sz="3600" b="1" dirty="0"/>
              <a:t> conditions”</a:t>
            </a:r>
          </a:p>
          <a:p>
            <a:pPr>
              <a:buNone/>
            </a:pPr>
            <a:r>
              <a:rPr lang="en-CA" sz="3600" dirty="0"/>
              <a:t> “unsanitary conditions” means such conditions or circumstances as might contaminate with dirt or filth, or render injurious to health, a food, drug or cosmetic</a:t>
            </a:r>
            <a:r>
              <a:rPr lang="fr-CA" sz="3600" b="1" dirty="0"/>
              <a:t>.</a:t>
            </a:r>
            <a:endParaRPr lang="fr-CA" sz="3600" dirty="0"/>
          </a:p>
        </p:txBody>
      </p:sp>
      <p:sp>
        <p:nvSpPr>
          <p:cNvPr id="4" name="Titre 1"/>
          <p:cNvSpPr>
            <a:spLocks noGrp="1"/>
          </p:cNvSpPr>
          <p:nvPr>
            <p:ph type="title"/>
          </p:nvPr>
        </p:nvSpPr>
        <p:spPr>
          <a:xfrm>
            <a:off x="503238" y="301625"/>
            <a:ext cx="9069387" cy="1461988"/>
          </a:xfrm>
          <a:solidFill>
            <a:srgbClr val="FFC000"/>
          </a:solidFill>
        </p:spPr>
        <p:txBody>
          <a:bodyPr/>
          <a:lstStyle/>
          <a:p>
            <a:r>
              <a:rPr lang="fr-CA" dirty="0"/>
              <a:t>FOOD AND DRUG ACT DEFINITIONS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gradFill>
            <a:gsLst>
              <a:gs pos="0">
                <a:srgbClr val="5E9EFF"/>
              </a:gs>
              <a:gs pos="39999">
                <a:srgbClr val="85C2FF"/>
              </a:gs>
              <a:gs pos="70000">
                <a:srgbClr val="C4D6EB"/>
              </a:gs>
              <a:gs pos="100000">
                <a:srgbClr val="FFEBFA"/>
              </a:gs>
            </a:gsLst>
            <a:lin ang="5400000" scaled="0"/>
          </a:gradFill>
        </p:spPr>
        <p:txBody>
          <a:bodyPr anchor="ctr"/>
          <a:lstStyle/>
          <a:p>
            <a:pPr marL="432000">
              <a:buNone/>
            </a:pPr>
            <a:r>
              <a:rPr lang="en-CA" sz="3600" b="1" dirty="0"/>
              <a:t>Unsanitary manufacture, etc., of food</a:t>
            </a:r>
          </a:p>
          <a:p>
            <a:pPr marL="432000">
              <a:buNone/>
            </a:pPr>
            <a:endParaRPr lang="fr-CA" sz="3600" dirty="0"/>
          </a:p>
          <a:p>
            <a:pPr marL="432000">
              <a:buNone/>
            </a:pPr>
            <a:r>
              <a:rPr lang="en-CA" sz="3600" b="1" dirty="0"/>
              <a:t>7. </a:t>
            </a:r>
            <a:r>
              <a:rPr lang="en-CA" sz="3600" dirty="0"/>
              <a:t>No person shall manufacture, prepare, preserve, package or store for sale any food under unsanitary conditions.</a:t>
            </a:r>
            <a:endParaRPr lang="fr-CA" sz="3600" dirty="0"/>
          </a:p>
          <a:p>
            <a:endParaRPr lang="fr-CA" dirty="0"/>
          </a:p>
        </p:txBody>
      </p:sp>
      <p:sp>
        <p:nvSpPr>
          <p:cNvPr id="4" name="Titre 1"/>
          <p:cNvSpPr>
            <a:spLocks noGrp="1"/>
          </p:cNvSpPr>
          <p:nvPr>
            <p:ph type="title"/>
          </p:nvPr>
        </p:nvSpPr>
        <p:spPr>
          <a:xfrm>
            <a:off x="503238" y="301625"/>
            <a:ext cx="9069387" cy="1461988"/>
          </a:xfrm>
          <a:solidFill>
            <a:srgbClr val="FFC000"/>
          </a:solidFill>
        </p:spPr>
        <p:txBody>
          <a:bodyPr/>
          <a:lstStyle/>
          <a:p>
            <a:r>
              <a:rPr lang="fr-CA" dirty="0"/>
              <a:t>FOOD AND DRUG ACT DEFINITIONS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gradFill>
            <a:gsLst>
              <a:gs pos="0">
                <a:srgbClr val="5E9EFF"/>
              </a:gs>
              <a:gs pos="39999">
                <a:srgbClr val="85C2FF"/>
              </a:gs>
              <a:gs pos="70000">
                <a:srgbClr val="C4D6EB"/>
              </a:gs>
              <a:gs pos="100000">
                <a:srgbClr val="FFEBFA"/>
              </a:gs>
            </a:gsLst>
            <a:lin ang="5400000" scaled="0"/>
          </a:gradFill>
        </p:spPr>
        <p:txBody>
          <a:bodyPr/>
          <a:lstStyle/>
          <a:p>
            <a:pPr marL="432000">
              <a:buNone/>
            </a:pPr>
            <a:endParaRPr lang="en-CA" dirty="0"/>
          </a:p>
          <a:p>
            <a:pPr marL="432000">
              <a:buNone/>
            </a:pPr>
            <a:r>
              <a:rPr lang="en-CA" b="1" dirty="0"/>
              <a:t>Deception, etc., regarding food</a:t>
            </a:r>
            <a:endParaRPr lang="fr-CA" b="1" dirty="0"/>
          </a:p>
          <a:p>
            <a:pPr marL="432000">
              <a:buNone/>
            </a:pPr>
            <a:r>
              <a:rPr lang="en-CA" b="1" dirty="0"/>
              <a:t>5. </a:t>
            </a:r>
            <a:r>
              <a:rPr lang="en-CA" dirty="0"/>
              <a:t>(1) No person shall label, package, treat,</a:t>
            </a:r>
            <a:endParaRPr lang="fr-CA" dirty="0"/>
          </a:p>
          <a:p>
            <a:pPr marL="432000" lvl="1">
              <a:buNone/>
            </a:pPr>
            <a:r>
              <a:rPr lang="en-CA" sz="3200" dirty="0"/>
              <a:t>process, sell or advertise any food in a manner</a:t>
            </a:r>
            <a:endParaRPr lang="fr-CA" sz="3200" dirty="0"/>
          </a:p>
          <a:p>
            <a:pPr marL="432000" lvl="1">
              <a:buNone/>
            </a:pPr>
            <a:r>
              <a:rPr lang="en-CA" sz="3200" dirty="0"/>
              <a:t>that </a:t>
            </a:r>
            <a:r>
              <a:rPr lang="en-CA" sz="3200" b="1" dirty="0"/>
              <a:t>is false, misleading or deceptive </a:t>
            </a:r>
            <a:r>
              <a:rPr lang="en-CA" sz="3200" dirty="0"/>
              <a:t>or is likely</a:t>
            </a:r>
            <a:endParaRPr lang="fr-CA" sz="3200" dirty="0"/>
          </a:p>
          <a:p>
            <a:pPr marL="432000" lvl="1">
              <a:buNone/>
            </a:pPr>
            <a:r>
              <a:rPr lang="en-CA" sz="3200" dirty="0"/>
              <a:t>to create an erroneous impression regarding its</a:t>
            </a:r>
            <a:endParaRPr lang="fr-CA" sz="3200" dirty="0"/>
          </a:p>
          <a:p>
            <a:pPr marL="432000" lvl="1">
              <a:buNone/>
            </a:pPr>
            <a:r>
              <a:rPr lang="en-CA" sz="3200" dirty="0"/>
              <a:t>character, value, quantity, composition, merit</a:t>
            </a:r>
            <a:endParaRPr lang="fr-CA" sz="3200" dirty="0"/>
          </a:p>
          <a:p>
            <a:pPr marL="432000" lvl="1">
              <a:buNone/>
            </a:pPr>
            <a:r>
              <a:rPr lang="en-CA" sz="3200" dirty="0"/>
              <a:t>or safety.</a:t>
            </a:r>
            <a:endParaRPr lang="fr-CA" sz="3200" dirty="0"/>
          </a:p>
          <a:p>
            <a:endParaRPr lang="fr-CA" dirty="0"/>
          </a:p>
        </p:txBody>
      </p:sp>
      <p:sp>
        <p:nvSpPr>
          <p:cNvPr id="4" name="Titre 1"/>
          <p:cNvSpPr>
            <a:spLocks noGrp="1"/>
          </p:cNvSpPr>
          <p:nvPr>
            <p:ph type="title"/>
          </p:nvPr>
        </p:nvSpPr>
        <p:spPr>
          <a:xfrm>
            <a:off x="503238" y="301625"/>
            <a:ext cx="9069387" cy="1389980"/>
          </a:xfrm>
          <a:solidFill>
            <a:srgbClr val="FFC000"/>
          </a:solidFill>
        </p:spPr>
        <p:txBody>
          <a:bodyPr/>
          <a:lstStyle/>
          <a:p>
            <a:r>
              <a:rPr lang="fr-CA" dirty="0"/>
              <a:t>FOOD AND DRUG ACT DEFINITIONS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re 1"/>
          <p:cNvSpPr>
            <a:spLocks noGrp="1"/>
          </p:cNvSpPr>
          <p:nvPr>
            <p:ph type="title"/>
          </p:nvPr>
        </p:nvSpPr>
        <p:spPr>
          <a:xfrm>
            <a:off x="0" y="0"/>
            <a:ext cx="10080625" cy="1619597"/>
          </a:xfrm>
          <a:solidFill>
            <a:schemeClr val="accent5"/>
          </a:solidFill>
        </p:spPr>
        <p:txBody>
          <a:bodyPr/>
          <a:lstStyle/>
          <a:p>
            <a:pPr eaLnBrk="1"/>
            <a:r>
              <a:rPr lang="en-CA" b="1" dirty="0"/>
              <a:t>LEGAL CLASSIFICATION OF FLUORIDATION CHEMICALS</a:t>
            </a:r>
            <a:endParaRPr lang="fr-CA" b="1" dirty="0"/>
          </a:p>
        </p:txBody>
      </p:sp>
      <p:sp>
        <p:nvSpPr>
          <p:cNvPr id="7171" name="Espace réservé du contenu 2"/>
          <p:cNvSpPr>
            <a:spLocks noGrp="1"/>
          </p:cNvSpPr>
          <p:nvPr>
            <p:ph idx="1"/>
          </p:nvPr>
        </p:nvSpPr>
        <p:spPr>
          <a:xfrm>
            <a:off x="-1" y="1763613"/>
            <a:ext cx="10080625" cy="5517233"/>
          </a:xfrm>
          <a:solidFill>
            <a:srgbClr val="FFFF00"/>
          </a:solidFill>
        </p:spPr>
        <p:txBody>
          <a:bodyPr anchor="ctr"/>
          <a:lstStyle/>
          <a:p>
            <a:pPr marL="648000" indent="-514350" eaLnBrk="1">
              <a:buFont typeface="Arial" charset="0"/>
              <a:buAutoNum type="arabicPeriod"/>
            </a:pPr>
            <a:r>
              <a:rPr lang="en-CA" sz="3600" b="1" dirty="0">
                <a:solidFill>
                  <a:schemeClr val="accent2"/>
                </a:solidFill>
              </a:rPr>
              <a:t>TOXIC AND DANGEROUS SUBSTANCES?</a:t>
            </a:r>
          </a:p>
          <a:p>
            <a:pPr marL="648000" indent="-514350" eaLnBrk="1">
              <a:buFont typeface="Arial" charset="0"/>
              <a:buAutoNum type="arabicPeriod"/>
            </a:pPr>
            <a:r>
              <a:rPr lang="en-CA" sz="3600" b="1" dirty="0">
                <a:solidFill>
                  <a:schemeClr val="accent2"/>
                </a:solidFill>
              </a:rPr>
              <a:t>DRUGS?</a:t>
            </a:r>
          </a:p>
          <a:p>
            <a:pPr marL="648000" indent="-514350" eaLnBrk="1">
              <a:buFont typeface="Arial" charset="0"/>
              <a:buAutoNum type="arabicPeriod"/>
            </a:pPr>
            <a:r>
              <a:rPr lang="en-CA" sz="3600" b="1" dirty="0">
                <a:solidFill>
                  <a:schemeClr val="accent2"/>
                </a:solidFill>
              </a:rPr>
              <a:t>NATURAL HEALTH PRODUCTS?</a:t>
            </a:r>
          </a:p>
          <a:p>
            <a:pPr marL="648000" indent="-514350" eaLnBrk="1">
              <a:buFont typeface="Arial" charset="0"/>
              <a:buAutoNum type="arabicPeriod"/>
            </a:pPr>
            <a:r>
              <a:rPr lang="en-CA" sz="3600" b="1" dirty="0">
                <a:solidFill>
                  <a:schemeClr val="accent2"/>
                </a:solidFill>
              </a:rPr>
              <a:t>MINERAL NUTRIENTS FOR FOOD FORTIFICATION?</a:t>
            </a:r>
          </a:p>
          <a:p>
            <a:pPr marL="648000" indent="-514350" eaLnBrk="1">
              <a:buFont typeface="Arial" charset="0"/>
              <a:buAutoNum type="arabicPeriod"/>
            </a:pPr>
            <a:r>
              <a:rPr lang="en-CA" sz="3600" b="1" dirty="0">
                <a:solidFill>
                  <a:schemeClr val="accent2"/>
                </a:solidFill>
              </a:rPr>
              <a:t>FOOD ADDITIVES?</a:t>
            </a:r>
          </a:p>
          <a:p>
            <a:pPr marL="648000" indent="-514350" eaLnBrk="1">
              <a:buFont typeface="Arial" charset="0"/>
              <a:buAutoNum type="arabicPeriod"/>
            </a:pPr>
            <a:r>
              <a:rPr lang="en-CA" sz="3600" b="1" dirty="0">
                <a:solidFill>
                  <a:schemeClr val="accent2"/>
                </a:solidFill>
              </a:rPr>
              <a:t>WATER TREATEMENT CHEMICALS?</a:t>
            </a:r>
            <a:endParaRPr lang="fr-C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5122" name="Titre 3"/>
          <p:cNvSpPr>
            <a:spLocks noGrp="1"/>
          </p:cNvSpPr>
          <p:nvPr>
            <p:ph type="title"/>
          </p:nvPr>
        </p:nvSpPr>
        <p:spPr>
          <a:xfrm>
            <a:off x="754063" y="0"/>
            <a:ext cx="8818562" cy="7559675"/>
          </a:xfrm>
        </p:spPr>
        <p:txBody>
          <a:bodyPr/>
          <a:lstStyle/>
          <a:p>
            <a:pPr eaLnBrk="1">
              <a:lnSpc>
                <a:spcPts val="7300"/>
              </a:lnSpc>
            </a:pPr>
            <a:r>
              <a:rPr lang="en-CA" sz="4800" dirty="0">
                <a:latin typeface="Arial Black" pitchFamily="34" charset="0"/>
              </a:rPr>
              <a:t>CLAIMED PURPOSE</a:t>
            </a:r>
            <a:br>
              <a:rPr lang="en-CA" sz="4800" dirty="0">
                <a:latin typeface="Arial Black" pitchFamily="34" charset="0"/>
              </a:rPr>
            </a:br>
            <a:r>
              <a:rPr lang="en-CA" sz="4800" dirty="0">
                <a:latin typeface="Arial Black" pitchFamily="34" charset="0"/>
              </a:rPr>
              <a:t>DEFINES</a:t>
            </a:r>
            <a:br>
              <a:rPr lang="en-CA" sz="4800" dirty="0">
                <a:latin typeface="Arial Black" pitchFamily="34" charset="0"/>
              </a:rPr>
            </a:br>
            <a:r>
              <a:rPr lang="en-CA" sz="4800" dirty="0">
                <a:latin typeface="Arial Black" pitchFamily="34" charset="0"/>
              </a:rPr>
              <a:t>THE LEGAL NATURE OF A PRODUCT</a:t>
            </a:r>
            <a:br>
              <a:rPr lang="en-CA" sz="4800" dirty="0">
                <a:latin typeface="Arial Black" pitchFamily="34" charset="0"/>
              </a:rPr>
            </a:br>
            <a:r>
              <a:rPr lang="en-CA" sz="4800" dirty="0">
                <a:latin typeface="Arial Black" pitchFamily="34" charset="0"/>
              </a:rPr>
              <a:t>AND ITS</a:t>
            </a:r>
            <a:br>
              <a:rPr lang="en-CA" sz="4800" dirty="0">
                <a:latin typeface="Arial Black" pitchFamily="34" charset="0"/>
              </a:rPr>
            </a:br>
            <a:r>
              <a:rPr lang="en-CA" sz="4800" dirty="0">
                <a:latin typeface="Arial Black" pitchFamily="34" charset="0"/>
              </a:rPr>
              <a:t>APPLICATIONS OF LAWS</a:t>
            </a:r>
            <a:br>
              <a:rPr lang="en-CA" sz="4800" dirty="0">
                <a:latin typeface="Arial Black" pitchFamily="34" charset="0"/>
              </a:rPr>
            </a:br>
            <a:r>
              <a:rPr lang="en-CA" sz="4800" dirty="0">
                <a:latin typeface="Arial Black" pitchFamily="34" charset="0"/>
              </a:rPr>
              <a:t>PERTINENT TO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Grp="1" noChangeArrowheads="1"/>
          </p:cNvSpPr>
          <p:nvPr>
            <p:ph type="title" idx="4294967295"/>
          </p:nvPr>
        </p:nvSpPr>
        <p:spPr>
          <a:xfrm>
            <a:off x="503238" y="301625"/>
            <a:ext cx="9070975" cy="1835150"/>
          </a:xfrm>
          <a:solidFill>
            <a:srgbClr val="FFFF00"/>
          </a:solidFill>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r-CA" sz="5400" b="1" dirty="0">
                <a:solidFill>
                  <a:schemeClr val="accent2"/>
                </a:solidFill>
              </a:rPr>
              <a:t>WHY FLUORIDATION ?</a:t>
            </a:r>
            <a:endParaRPr lang="en-CA" sz="5400" b="1" dirty="0"/>
          </a:p>
        </p:txBody>
      </p:sp>
      <p:sp>
        <p:nvSpPr>
          <p:cNvPr id="2" name="Rectangle 2"/>
          <p:cNvSpPr>
            <a:spLocks noGrp="1" noChangeArrowheads="1"/>
          </p:cNvSpPr>
          <p:nvPr>
            <p:ph type="body" idx="4294967295"/>
          </p:nvPr>
        </p:nvSpPr>
        <p:spPr>
          <a:xfrm>
            <a:off x="539750" y="2136775"/>
            <a:ext cx="9144000" cy="4621213"/>
          </a:xfrm>
          <a:gradFill>
            <a:gsLst>
              <a:gs pos="0">
                <a:srgbClr val="5E9EFF"/>
              </a:gs>
              <a:gs pos="39999">
                <a:srgbClr val="85C2FF"/>
              </a:gs>
              <a:gs pos="70000">
                <a:srgbClr val="C4D6EB"/>
              </a:gs>
              <a:gs pos="100000">
                <a:srgbClr val="FFEBFA"/>
              </a:gs>
            </a:gsLst>
            <a:lin ang="5400000" scaled="0"/>
          </a:gradFill>
        </p:spPr>
        <p:txBody>
          <a:bodyPr tIns="0"/>
          <a:lstStyle/>
          <a:p>
            <a:pPr algn="ctr" eaLnBrk="1">
              <a:lnSpc>
                <a:spcPct val="101000"/>
              </a:lnSpc>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CA" sz="3600" b="1" dirty="0"/>
              <a:t> </a:t>
            </a:r>
          </a:p>
          <a:p>
            <a:pPr marL="742950" indent="-742950" eaLnBrk="1">
              <a:lnSpc>
                <a:spcPct val="151000"/>
              </a:lnSpc>
              <a:buFont typeface="Times New Roman" pitchFamily="16" charset="0"/>
              <a:buAutoNum type="arabicPeriod"/>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3600" b="1" dirty="0"/>
              <a:t>Claimed to prevent dental cavities?</a:t>
            </a:r>
          </a:p>
          <a:p>
            <a:pPr eaLnBrk="1">
              <a:lnSpc>
                <a:spcPct val="151000"/>
              </a:lnSpc>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3600" b="1" dirty="0"/>
              <a:t>						</a:t>
            </a:r>
            <a:r>
              <a:rPr lang="en-US" sz="4800" b="1" dirty="0">
                <a:solidFill>
                  <a:schemeClr val="accent2"/>
                </a:solidFill>
              </a:rPr>
              <a:t>OR</a:t>
            </a:r>
            <a:r>
              <a:rPr lang="en-US" sz="4800" b="1" dirty="0"/>
              <a:t> </a:t>
            </a:r>
            <a:endParaRPr lang="en-US" sz="3600" b="1" dirty="0"/>
          </a:p>
          <a:p>
            <a:pPr eaLnBrk="1">
              <a:lnSpc>
                <a:spcPct val="151000"/>
              </a:lnSpc>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CA" sz="3600" b="1" dirty="0"/>
              <a:t>2. To make drinking water safe/potable?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a:xfrm>
            <a:off x="503238" y="301625"/>
            <a:ext cx="9069387" cy="2049452"/>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b="1" dirty="0">
                <a:ea typeface="DejaVu Sans" charset="0"/>
                <a:cs typeface="DejaVu Sans" charset="0"/>
              </a:rPr>
              <a:t>Products making </a:t>
            </a:r>
            <a:br>
              <a:rPr lang="en-CA" b="1" dirty="0">
                <a:ea typeface="DejaVu Sans" charset="0"/>
                <a:cs typeface="DejaVu Sans" charset="0"/>
              </a:rPr>
            </a:br>
            <a:r>
              <a:rPr lang="en-CA" b="1" dirty="0">
                <a:ea typeface="DejaVu Sans" charset="0"/>
                <a:cs typeface="DejaVu Sans" charset="0"/>
              </a:rPr>
              <a:t>SPECIFIC HEALTH CLAIMS </a:t>
            </a:r>
            <a:br>
              <a:rPr lang="en-CA" b="1" dirty="0">
                <a:ea typeface="DejaVu Sans" charset="0"/>
                <a:cs typeface="DejaVu Sans" charset="0"/>
              </a:rPr>
            </a:br>
            <a:r>
              <a:rPr lang="en-CA" b="1" dirty="0">
                <a:ea typeface="DejaVu Sans" charset="0"/>
                <a:cs typeface="DejaVu Sans" charset="0"/>
              </a:rPr>
              <a:t>e.g. Preventing Cavities </a:t>
            </a:r>
            <a:endParaRPr lang="fr-CA" b="1" dirty="0"/>
          </a:p>
        </p:txBody>
      </p:sp>
      <p:sp>
        <p:nvSpPr>
          <p:cNvPr id="3" name="Espace réservé du contenu 2"/>
          <p:cNvSpPr>
            <a:spLocks noGrp="1"/>
          </p:cNvSpPr>
          <p:nvPr>
            <p:ph idx="1"/>
          </p:nvPr>
        </p:nvSpPr>
        <p:spPr>
          <a:xfrm>
            <a:off x="611188" y="2411685"/>
            <a:ext cx="9072562" cy="4968552"/>
          </a:xfrm>
          <a:solidFill>
            <a:srgbClr val="FFFF00"/>
          </a:solidFill>
        </p:spPr>
        <p:txBody>
          <a:bodyPr/>
          <a:lstStyle/>
          <a:p>
            <a:pPr eaLnBrk="1">
              <a:lnSpc>
                <a:spcPct val="100000"/>
              </a:lnSpc>
              <a:buFont typeface="Times New Roman" pitchFamily="16" charset="0"/>
              <a:buNone/>
              <a:defRPr/>
            </a:pPr>
            <a:r>
              <a:rPr lang="en-CA" b="1" dirty="0">
                <a:ea typeface="DejaVu Sans" charset="0"/>
                <a:cs typeface="DejaVu Sans" charset="0"/>
              </a:rPr>
              <a:t>ARE DEFINED AS  EITHER :</a:t>
            </a:r>
            <a:endParaRPr lang="en-CA" dirty="0"/>
          </a:p>
          <a:p>
            <a:pPr marL="514350" indent="-514350" eaLnBrk="1">
              <a:lnSpc>
                <a:spcPct val="100000"/>
              </a:lnSpc>
              <a:buFont typeface="+mj-lt"/>
              <a:buAutoNum type="arabicPeriod"/>
              <a:defRPr/>
            </a:pPr>
            <a:r>
              <a:rPr lang="en-CA" sz="4000" dirty="0">
                <a:solidFill>
                  <a:srgbClr val="FF0000"/>
                </a:solidFill>
              </a:rPr>
              <a:t> </a:t>
            </a:r>
            <a:r>
              <a:rPr lang="en-CA" sz="4000" b="1" dirty="0">
                <a:solidFill>
                  <a:srgbClr val="FF0000"/>
                </a:solidFill>
              </a:rPr>
              <a:t>DRUGS</a:t>
            </a:r>
          </a:p>
          <a:p>
            <a:pPr marL="514350" indent="-514350" eaLnBrk="1">
              <a:lnSpc>
                <a:spcPct val="100000"/>
              </a:lnSpc>
              <a:buNone/>
              <a:defRPr/>
            </a:pPr>
            <a:r>
              <a:rPr lang="en-CA" sz="4000" dirty="0">
                <a:solidFill>
                  <a:schemeClr val="tx1"/>
                </a:solidFill>
              </a:rPr>
              <a:t>		</a:t>
            </a:r>
            <a:r>
              <a:rPr lang="en-CA" b="1" dirty="0">
                <a:solidFill>
                  <a:schemeClr val="tx1"/>
                </a:solidFill>
              </a:rPr>
              <a:t>OR</a:t>
            </a:r>
            <a:endParaRPr lang="en-CA" sz="4000" b="1" dirty="0">
              <a:solidFill>
                <a:schemeClr val="tx1"/>
              </a:solidFill>
            </a:endParaRPr>
          </a:p>
          <a:p>
            <a:pPr marL="742950" indent="-742950" eaLnBrk="1">
              <a:lnSpc>
                <a:spcPct val="100000"/>
              </a:lnSpc>
              <a:buFont typeface="+mj-lt"/>
              <a:buAutoNum type="arabicPeriod" startAt="2"/>
              <a:defRPr/>
            </a:pPr>
            <a:r>
              <a:rPr lang="en-CA" sz="4000" b="1" dirty="0">
                <a:solidFill>
                  <a:srgbClr val="FF0000"/>
                </a:solidFill>
              </a:rPr>
              <a:t>NATURAL HEALTH PRODUCTS</a:t>
            </a:r>
          </a:p>
          <a:p>
            <a:pPr marL="742950" indent="-742950" eaLnBrk="1">
              <a:lnSpc>
                <a:spcPct val="100000"/>
              </a:lnSpc>
              <a:buFont typeface="+mj-lt"/>
              <a:buAutoNum type="arabicPeriod" startAt="2"/>
              <a:defRPr/>
            </a:pPr>
            <a:endParaRPr lang="en-CA" sz="1600" dirty="0">
              <a:solidFill>
                <a:schemeClr val="accent6"/>
              </a:solidFill>
            </a:endParaRPr>
          </a:p>
          <a:p>
            <a:pPr marL="514350" indent="-514350" algn="ctr" eaLnBrk="1">
              <a:lnSpc>
                <a:spcPct val="100000"/>
              </a:lnSpc>
              <a:buFont typeface="Times New Roman" pitchFamily="16" charset="0"/>
              <a:buNone/>
              <a:defRPr/>
            </a:pPr>
            <a:r>
              <a:rPr lang="en-CA" b="1" dirty="0">
                <a:solidFill>
                  <a:schemeClr val="tx1"/>
                </a:solidFill>
              </a:rPr>
              <a:t>THEY MUST THEN COMPLY WITH </a:t>
            </a:r>
          </a:p>
          <a:p>
            <a:pPr marL="514350" indent="-514350" algn="ctr" eaLnBrk="1">
              <a:lnSpc>
                <a:spcPct val="100000"/>
              </a:lnSpc>
              <a:buFont typeface="Times New Roman" pitchFamily="16" charset="0"/>
              <a:buNone/>
              <a:defRPr/>
            </a:pPr>
            <a:r>
              <a:rPr lang="en-CA" b="1" dirty="0">
                <a:solidFill>
                  <a:schemeClr val="tx1"/>
                </a:solidFill>
              </a:rPr>
              <a:t>STRICT REGULATIONS</a:t>
            </a:r>
            <a:endParaRPr lang="fr-CA" b="1" dirty="0">
              <a:solidFill>
                <a:schemeClr val="tx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Grp="1" noChangeArrowheads="1"/>
          </p:cNvSpPr>
          <p:nvPr>
            <p:ph type="title" idx="4294967295"/>
          </p:nvPr>
        </p:nvSpPr>
        <p:spPr>
          <a:xfrm>
            <a:off x="503238" y="301625"/>
            <a:ext cx="9070975" cy="1262063"/>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b="1" dirty="0"/>
              <a:t>Supreme Court of Canada</a:t>
            </a:r>
            <a:br>
              <a:rPr lang="en-CA" b="1" dirty="0"/>
            </a:br>
            <a:r>
              <a:rPr lang="en-CA" b="1" dirty="0"/>
              <a:t>1957</a:t>
            </a:r>
            <a:r>
              <a:rPr lang="en-CA" b="1" baseline="30000" dirty="0"/>
              <a:t>1</a:t>
            </a:r>
            <a:endParaRPr lang="en-CA" b="1" dirty="0"/>
          </a:p>
        </p:txBody>
      </p:sp>
      <p:sp>
        <p:nvSpPr>
          <p:cNvPr id="12291" name="Rectangle 2"/>
          <p:cNvSpPr>
            <a:spLocks noGrp="1" noChangeArrowheads="1"/>
          </p:cNvSpPr>
          <p:nvPr>
            <p:ph type="body" idx="4294967295"/>
          </p:nvPr>
        </p:nvSpPr>
        <p:spPr>
          <a:xfrm>
            <a:off x="503238" y="1768475"/>
            <a:ext cx="9394858" cy="5583262"/>
          </a:xfrm>
        </p:spPr>
        <p:txBody>
          <a:bodyPr tIns="0"/>
          <a:lstStyle/>
          <a:p>
            <a:pPr marL="431800" indent="-323850" eaLnBrk="1">
              <a:lnSpc>
                <a:spcPct val="100000"/>
              </a:lnSpc>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4000" b="1" dirty="0"/>
              <a:t>Fluoridation</a:t>
            </a:r>
          </a:p>
          <a:p>
            <a:pPr marL="863600" lvl="1" indent="-323850" eaLnBrk="1">
              <a:lnSpc>
                <a:spcPct val="100000"/>
              </a:lnSpc>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200" b="1" dirty="0"/>
              <a:t>is a "</a:t>
            </a:r>
            <a:r>
              <a:rPr lang="en-CA" sz="3200" b="1" dirty="0">
                <a:solidFill>
                  <a:srgbClr val="FF0000"/>
                </a:solidFill>
              </a:rPr>
              <a:t>compulsory preventive </a:t>
            </a:r>
            <a:r>
              <a:rPr lang="en-CA" sz="3600" b="1" u="sng" dirty="0">
                <a:solidFill>
                  <a:srgbClr val="FF0000"/>
                </a:solidFill>
              </a:rPr>
              <a:t>medication</a:t>
            </a:r>
            <a:r>
              <a:rPr lang="en-CA" sz="3200" b="1" dirty="0"/>
              <a:t>", </a:t>
            </a:r>
          </a:p>
          <a:p>
            <a:pPr marL="863600" lvl="1" indent="-323850" eaLnBrk="1">
              <a:lnSpc>
                <a:spcPct val="100000"/>
              </a:lnSpc>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200" b="1" dirty="0"/>
              <a:t>is “not to promote the ordinary use of water as a physical requisite for the body” </a:t>
            </a:r>
          </a:p>
          <a:p>
            <a:pPr marL="863600" lvl="1" indent="-323850" eaLnBrk="1">
              <a:lnSpc>
                <a:spcPct val="100000"/>
              </a:lnSpc>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200" b="1" dirty="0"/>
              <a:t>has a “special health purpose”.</a:t>
            </a:r>
            <a:r>
              <a:rPr lang="en-CA" sz="4000" b="1" dirty="0"/>
              <a:t> </a:t>
            </a:r>
          </a:p>
          <a:p>
            <a:pPr marL="431800" indent="-323850" algn="ctr" eaLnBrk="1">
              <a:lnSpc>
                <a:spcPct val="100000"/>
              </a:lnSpc>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b="1" dirty="0">
                <a:solidFill>
                  <a:srgbClr val="FF0000"/>
                </a:solidFill>
              </a:rPr>
              <a:t>Ruling never contested by the </a:t>
            </a:r>
          </a:p>
          <a:p>
            <a:pPr algn="ctr">
              <a:lnSpc>
                <a:spcPct val="100000"/>
              </a:lnSpc>
              <a:buNone/>
            </a:pPr>
            <a:r>
              <a:rPr lang="en-CA" b="1" dirty="0">
                <a:solidFill>
                  <a:srgbClr val="FF0000"/>
                </a:solidFill>
              </a:rPr>
              <a:t>	Canadian Government</a:t>
            </a:r>
            <a:r>
              <a:rPr lang="en-CA" dirty="0">
                <a:solidFill>
                  <a:schemeClr val="accent6"/>
                </a:solidFill>
              </a:rPr>
              <a:t>.</a:t>
            </a:r>
            <a:r>
              <a:rPr lang="fr-CA" dirty="0">
                <a:solidFill>
                  <a:schemeClr val="accent6"/>
                </a:solidFill>
              </a:rPr>
              <a:t> </a:t>
            </a:r>
          </a:p>
          <a:p>
            <a:pPr>
              <a:buNone/>
            </a:pPr>
            <a:r>
              <a:rPr lang="fr-CA" sz="2000" dirty="0">
                <a:solidFill>
                  <a:srgbClr val="0070C0"/>
                </a:solidFill>
              </a:rPr>
              <a:t>1-  </a:t>
            </a:r>
            <a:r>
              <a:rPr lang="fr-CA" sz="2000" dirty="0" err="1">
                <a:solidFill>
                  <a:srgbClr val="0070C0"/>
                </a:solidFill>
              </a:rPr>
              <a:t>Metropolitan</a:t>
            </a:r>
            <a:r>
              <a:rPr lang="fr-CA" sz="2000" dirty="0">
                <a:solidFill>
                  <a:srgbClr val="0070C0"/>
                </a:solidFill>
              </a:rPr>
              <a:t> Toronto v. Forest Hill (Village), [1957] S.C.R. 569         http://csc.lexum.umontreal.ca/en/1957/1957scr0-569/1957scr0-569.html</a:t>
            </a:r>
            <a:endParaRPr lang="en-CA" sz="4400" dirty="0">
              <a:solidFill>
                <a:srgbClr val="0070C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a:xfrm>
            <a:off x="396875" y="301625"/>
            <a:ext cx="9175750" cy="2835275"/>
          </a:xfrm>
        </p:spPr>
        <p:txBody>
          <a:bodyPr/>
          <a:lstStyle/>
          <a:p>
            <a:pPr eaLnBrk="1"/>
            <a:r>
              <a:rPr lang="en-CA" sz="4000" b="1" dirty="0"/>
              <a:t>ARE THEY CONTROLLED AND APPROVED BY HEALTH CANADA AS </a:t>
            </a:r>
            <a:r>
              <a:rPr lang="en-CA" sz="4000" b="1" dirty="0">
                <a:solidFill>
                  <a:srgbClr val="FF0000"/>
                </a:solidFill>
              </a:rPr>
              <a:t>DRUGS OR </a:t>
            </a:r>
            <a:br>
              <a:rPr lang="en-CA" sz="4000" b="1" dirty="0">
                <a:solidFill>
                  <a:srgbClr val="FF0000"/>
                </a:solidFill>
              </a:rPr>
            </a:br>
            <a:r>
              <a:rPr lang="en-CA" sz="4000" b="1" dirty="0">
                <a:solidFill>
                  <a:srgbClr val="FF0000"/>
                </a:solidFill>
              </a:rPr>
              <a:t>NATURAL HEALTH PRODUCTS?</a:t>
            </a:r>
            <a:endParaRPr lang="fr-CA" sz="4000" b="1" dirty="0">
              <a:solidFill>
                <a:srgbClr val="FF0000"/>
              </a:solidFill>
            </a:endParaRPr>
          </a:p>
        </p:txBody>
      </p:sp>
      <p:sp>
        <p:nvSpPr>
          <p:cNvPr id="13315" name="Espace réservé du contenu 2"/>
          <p:cNvSpPr>
            <a:spLocks noGrp="1"/>
          </p:cNvSpPr>
          <p:nvPr>
            <p:ph idx="1"/>
          </p:nvPr>
        </p:nvSpPr>
        <p:spPr>
          <a:xfrm>
            <a:off x="503238" y="3422650"/>
            <a:ext cx="9069387" cy="3857625"/>
          </a:xfrm>
          <a:solidFill>
            <a:srgbClr val="FFFF00"/>
          </a:solidFill>
        </p:spPr>
        <p:txBody>
          <a:bodyPr/>
          <a:lstStyle/>
          <a:p>
            <a:pPr algn="ctr" eaLnBrk="1">
              <a:buFont typeface="Times New Roman" pitchFamily="18" charset="0"/>
              <a:buNone/>
            </a:pPr>
            <a:endParaRPr lang="en-CA"/>
          </a:p>
          <a:p>
            <a:pPr algn="ctr" eaLnBrk="1">
              <a:buFont typeface="Times New Roman" pitchFamily="18" charset="0"/>
              <a:buNone/>
            </a:pPr>
            <a:r>
              <a:rPr lang="en-CA" sz="16600" b="1">
                <a:solidFill>
                  <a:schemeClr val="tx1"/>
                </a:solidFill>
              </a:rPr>
              <a:t>NO...</a:t>
            </a:r>
            <a:endParaRPr lang="en-CA" sz="1600" b="1">
              <a:solidFill>
                <a:schemeClr val="tx1"/>
              </a:solidFill>
            </a:endParaRPr>
          </a:p>
          <a:p>
            <a:pPr eaLnBrk="1">
              <a:buFont typeface="Times New Roman" pitchFamily="18" charset="0"/>
              <a:buNone/>
            </a:pPr>
            <a:r>
              <a:rPr lang="en-CA" sz="1800"/>
              <a:t>Petition #299, Answer #1 by Health Canada to the the Auditor General of Canada, available </a:t>
            </a:r>
            <a:r>
              <a:rPr lang="en-CA" sz="1800">
                <a:solidFill>
                  <a:schemeClr val="tx1"/>
                </a:solidFill>
              </a:rPr>
              <a:t>from:</a:t>
            </a:r>
            <a:r>
              <a:rPr lang="en-CA" sz="1800" u="sng">
                <a:solidFill>
                  <a:schemeClr val="tx1"/>
                </a:solidFill>
                <a:hlinkClick r:id="rId2"/>
              </a:rPr>
              <a:t>http://www.oag-bvg.gc.ca/internet/English/pet_lp_e_938.html</a:t>
            </a:r>
            <a:endParaRPr lang="fr-CA" sz="1800">
              <a:solidFill>
                <a:schemeClr val="tx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re 1"/>
          <p:cNvSpPr>
            <a:spLocks noGrp="1"/>
          </p:cNvSpPr>
          <p:nvPr>
            <p:ph type="title"/>
          </p:nvPr>
        </p:nvSpPr>
        <p:spPr>
          <a:xfrm>
            <a:off x="503238" y="301625"/>
            <a:ext cx="9069387" cy="3263900"/>
          </a:xfrm>
        </p:spPr>
        <p:txBody>
          <a:bodyPr/>
          <a:lstStyle/>
          <a:p>
            <a:pPr eaLnBrk="1"/>
            <a:r>
              <a:rPr lang="en-CA" b="1" dirty="0"/>
              <a:t>ARE THESE FLUORIDATION CHEMICALS APPROVED BY HEALTH CANADA AS </a:t>
            </a:r>
            <a:br>
              <a:rPr lang="en-CA" b="1" dirty="0"/>
            </a:br>
            <a:r>
              <a:rPr lang="en-CA" b="1" dirty="0">
                <a:solidFill>
                  <a:srgbClr val="FF0000"/>
                </a:solidFill>
              </a:rPr>
              <a:t>MINERAL NUTRIENTS FOR FOOD FORTIFICATION?</a:t>
            </a:r>
            <a:endParaRPr lang="fr-CA" dirty="0">
              <a:solidFill>
                <a:srgbClr val="FF0000"/>
              </a:solidFill>
            </a:endParaRPr>
          </a:p>
        </p:txBody>
      </p:sp>
      <p:sp>
        <p:nvSpPr>
          <p:cNvPr id="14339" name="Espace réservé du contenu 2"/>
          <p:cNvSpPr>
            <a:spLocks noGrp="1"/>
          </p:cNvSpPr>
          <p:nvPr>
            <p:ph idx="1"/>
          </p:nvPr>
        </p:nvSpPr>
        <p:spPr>
          <a:xfrm>
            <a:off x="503238" y="3636963"/>
            <a:ext cx="9069387" cy="3571875"/>
          </a:xfrm>
          <a:solidFill>
            <a:srgbClr val="FFFF00"/>
          </a:solidFill>
        </p:spPr>
        <p:txBody>
          <a:bodyPr/>
          <a:lstStyle/>
          <a:p>
            <a:pPr algn="ctr" eaLnBrk="1">
              <a:buFont typeface="Times New Roman" pitchFamily="18" charset="0"/>
              <a:buNone/>
            </a:pPr>
            <a:r>
              <a:rPr lang="en-CA" sz="16600" b="1"/>
              <a:t>NO...</a:t>
            </a:r>
          </a:p>
          <a:p>
            <a:pPr algn="ctr" eaLnBrk="1">
              <a:buFont typeface="Times New Roman" pitchFamily="18" charset="0"/>
              <a:buNone/>
            </a:pPr>
            <a:r>
              <a:rPr lang="en-CA" sz="1800"/>
              <a:t>Petition #299, Answer #1 by Health Canada to the the Auditor General of Canada, available </a:t>
            </a:r>
            <a:r>
              <a:rPr lang="en-CA" sz="1800">
                <a:solidFill>
                  <a:schemeClr val="tx1"/>
                </a:solidFill>
              </a:rPr>
              <a:t>from:</a:t>
            </a:r>
            <a:r>
              <a:rPr lang="en-CA" sz="1800" u="sng">
                <a:solidFill>
                  <a:schemeClr val="tx1"/>
                </a:solidFill>
                <a:hlinkClick r:id="rId2"/>
              </a:rPr>
              <a:t>http://www.oag-bvg.gc.ca/internet/English/pet_lp_e_938.html</a:t>
            </a:r>
            <a:endParaRPr lang="fr-CA" sz="1800">
              <a:solidFill>
                <a:schemeClr val="tx1"/>
              </a:solidFill>
            </a:endParaRPr>
          </a:p>
          <a:p>
            <a:pPr algn="ctr" eaLnBrk="1">
              <a:buFont typeface="Times New Roman" pitchFamily="18" charset="0"/>
              <a:buNone/>
            </a:pPr>
            <a:endParaRPr lang="en-CA" sz="1800" b="1"/>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2" name="Titre 1"/>
          <p:cNvSpPr>
            <a:spLocks noGrp="1"/>
          </p:cNvSpPr>
          <p:nvPr>
            <p:ph type="title"/>
          </p:nvPr>
        </p:nvSpPr>
        <p:spPr>
          <a:xfrm>
            <a:off x="182563" y="301625"/>
            <a:ext cx="9644062" cy="2974156"/>
          </a:xfrm>
          <a:solidFill>
            <a:srgbClr val="FFFF00"/>
          </a:solidFill>
        </p:spPr>
        <p:txBody>
          <a:bodyPr/>
          <a:lstStyle/>
          <a:p>
            <a:pPr eaLnBrk="1"/>
            <a:r>
              <a:rPr lang="en-CA" sz="3200" b="1" dirty="0"/>
              <a:t>IF DRUGS, NATURAL HEALTH PRODUCTS OR SOURCES OF A NUTRIENT FOR FOOD FORTIFICATION, THEY MUST BE PREPARED AND STORED IN </a:t>
            </a:r>
            <a:r>
              <a:rPr lang="en-CA" sz="3200" b="1" dirty="0">
                <a:solidFill>
                  <a:srgbClr val="FF0000"/>
                </a:solidFill>
              </a:rPr>
              <a:t>HYGIENIC CONDITIONS </a:t>
            </a:r>
            <a:br>
              <a:rPr lang="en-CA" sz="3200" b="1" dirty="0">
                <a:solidFill>
                  <a:srgbClr val="FF0000"/>
                </a:solidFill>
              </a:rPr>
            </a:br>
            <a:r>
              <a:rPr lang="en-CA" sz="3200" b="1" dirty="0"/>
              <a:t>AND HAVE </a:t>
            </a:r>
            <a:r>
              <a:rPr lang="en-CA" sz="3200" b="1" dirty="0">
                <a:solidFill>
                  <a:srgbClr val="FF0000"/>
                </a:solidFill>
              </a:rPr>
              <a:t>TOXICOLOGICAL TESTS </a:t>
            </a:r>
            <a:endParaRPr lang="fr-CA" sz="3200" b="1" dirty="0">
              <a:solidFill>
                <a:srgbClr val="FF0000"/>
              </a:solidFill>
            </a:endParaRPr>
          </a:p>
        </p:txBody>
      </p:sp>
      <p:pic>
        <p:nvPicPr>
          <p:cNvPr id="10243" name="Picture 4" descr="http://www.sartorius-stedim.com/media/content/press/support/Laboratory.jpg"/>
          <p:cNvPicPr>
            <a:picLocks noChangeAspect="1" noChangeArrowheads="1"/>
          </p:cNvPicPr>
          <p:nvPr/>
        </p:nvPicPr>
        <p:blipFill>
          <a:blip r:embed="rId2" cstate="print"/>
          <a:srcRect/>
          <a:stretch>
            <a:fillRect/>
          </a:stretch>
        </p:blipFill>
        <p:spPr bwMode="auto">
          <a:xfrm>
            <a:off x="2182813" y="3347788"/>
            <a:ext cx="6210300" cy="3922961"/>
          </a:xfrm>
          <a:prstGeom prst="rect">
            <a:avLst/>
          </a:prstGeom>
          <a:noFill/>
          <a:ln w="9525">
            <a:noFill/>
            <a:miter lim="800000"/>
            <a:headEnd/>
            <a:tailEnd/>
          </a:ln>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3808" y="251445"/>
            <a:ext cx="9068817" cy="1440160"/>
          </a:xfrm>
          <a:solidFill>
            <a:srgbClr val="FFC000"/>
          </a:solidFill>
        </p:spPr>
        <p:txBody>
          <a:bodyPr/>
          <a:lstStyle/>
          <a:p>
            <a:r>
              <a:rPr lang="fr-CA" sz="3600" dirty="0"/>
              <a:t>FLUORIDATION CHEMICALS ARE NOT PREPARED WITHIN </a:t>
            </a:r>
            <a:r>
              <a:rPr lang="en-CA" sz="3600" dirty="0"/>
              <a:t>«GOOD MANUFACTURING PRACTICES» («GMP»)</a:t>
            </a:r>
            <a:endParaRPr lang="fr-CA" sz="3600" dirty="0"/>
          </a:p>
        </p:txBody>
      </p:sp>
      <p:sp>
        <p:nvSpPr>
          <p:cNvPr id="3" name="Espace réservé du contenu 2"/>
          <p:cNvSpPr>
            <a:spLocks noGrp="1"/>
          </p:cNvSpPr>
          <p:nvPr>
            <p:ph idx="1"/>
          </p:nvPr>
        </p:nvSpPr>
        <p:spPr>
          <a:xfrm>
            <a:off x="503238" y="1768475"/>
            <a:ext cx="9069387" cy="5467746"/>
          </a:xfrm>
          <a:gradFill>
            <a:gsLst>
              <a:gs pos="0">
                <a:srgbClr val="5E9EFF"/>
              </a:gs>
              <a:gs pos="39999">
                <a:srgbClr val="85C2FF"/>
              </a:gs>
              <a:gs pos="70000">
                <a:srgbClr val="C4D6EB"/>
              </a:gs>
              <a:gs pos="100000">
                <a:srgbClr val="FFEBFA"/>
              </a:gs>
            </a:gsLst>
            <a:lin ang="5400000" scaled="0"/>
          </a:gradFill>
        </p:spPr>
        <p:txBody>
          <a:bodyPr anchor="ctr"/>
          <a:lstStyle/>
          <a:p>
            <a:pPr marL="432000">
              <a:buNone/>
            </a:pPr>
            <a:r>
              <a:rPr lang="en-CA" dirty="0"/>
              <a:t> 	Any drug, natural health product, nutrient for food fortification or food should be prepared in sanitary conditions required to satisfy the Food and Drug Act related to the </a:t>
            </a:r>
            <a:r>
              <a:rPr lang="en-CA" b="1" dirty="0"/>
              <a:t>	«Good Manufacturing Practices»</a:t>
            </a:r>
            <a:r>
              <a:rPr lang="en-CA" dirty="0"/>
              <a:t> </a:t>
            </a:r>
            <a:r>
              <a:rPr lang="en-CA" b="1" dirty="0"/>
              <a:t>(«GMP»)</a:t>
            </a:r>
            <a:endParaRPr lang="fr-CA"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p:cNvSpPr>
            <a:spLocks noGrp="1"/>
          </p:cNvSpPr>
          <p:nvPr>
            <p:ph type="title"/>
          </p:nvPr>
        </p:nvSpPr>
        <p:spPr>
          <a:xfrm>
            <a:off x="503238" y="301625"/>
            <a:ext cx="9069387" cy="2120900"/>
          </a:xfrm>
        </p:spPr>
        <p:txBody>
          <a:bodyPr/>
          <a:lstStyle/>
          <a:p>
            <a:pPr eaLnBrk="1"/>
            <a:r>
              <a:rPr lang="en-CA" b="1" dirty="0"/>
              <a:t>DOES HEALTH CANADA EXERT ANY </a:t>
            </a:r>
            <a:r>
              <a:rPr lang="en-CA" b="1" dirty="0">
                <a:solidFill>
                  <a:srgbClr val="FF0000"/>
                </a:solidFill>
              </a:rPr>
              <a:t>REGULATION</a:t>
            </a:r>
            <a:r>
              <a:rPr lang="en-CA" b="1" dirty="0"/>
              <a:t> ON FLUORIDATION CHEMICALS?</a:t>
            </a:r>
            <a:endParaRPr lang="fr-CA" b="1" dirty="0"/>
          </a:p>
        </p:txBody>
      </p:sp>
      <p:sp>
        <p:nvSpPr>
          <p:cNvPr id="16387" name="Espace réservé du contenu 2"/>
          <p:cNvSpPr>
            <a:spLocks noGrp="1"/>
          </p:cNvSpPr>
          <p:nvPr>
            <p:ph idx="1"/>
          </p:nvPr>
        </p:nvSpPr>
        <p:spPr>
          <a:xfrm>
            <a:off x="325438" y="2779713"/>
            <a:ext cx="9247187" cy="3976687"/>
          </a:xfrm>
          <a:solidFill>
            <a:srgbClr val="FFFF00"/>
          </a:solidFill>
        </p:spPr>
        <p:txBody>
          <a:bodyPr/>
          <a:lstStyle/>
          <a:p>
            <a:pPr algn="ctr" eaLnBrk="1">
              <a:buFont typeface="Times New Roman" pitchFamily="18" charset="0"/>
              <a:buNone/>
            </a:pPr>
            <a:r>
              <a:rPr lang="en-CA" sz="17100" b="1"/>
              <a:t>NO...</a:t>
            </a:r>
          </a:p>
          <a:p>
            <a:pPr algn="ctr" eaLnBrk="1">
              <a:buFont typeface="Times New Roman" pitchFamily="18" charset="0"/>
              <a:buNone/>
            </a:pPr>
            <a:endParaRPr lang="en-CA" sz="2000"/>
          </a:p>
          <a:p>
            <a:pPr algn="ctr" eaLnBrk="1">
              <a:buFont typeface="Times New Roman" pitchFamily="18" charset="0"/>
              <a:buNone/>
            </a:pPr>
            <a:r>
              <a:rPr lang="en-CA" sz="2000"/>
              <a:t>Petition #299, Answer #1 by Health Canada to the the Auditor General of Canada, available </a:t>
            </a:r>
            <a:r>
              <a:rPr lang="en-CA" sz="2000">
                <a:solidFill>
                  <a:schemeClr val="tx1"/>
                </a:solidFill>
              </a:rPr>
              <a:t>from:</a:t>
            </a:r>
            <a:r>
              <a:rPr lang="en-CA" sz="2000" u="sng">
                <a:solidFill>
                  <a:schemeClr val="tx1"/>
                </a:solidFill>
                <a:hlinkClick r:id="rId2"/>
              </a:rPr>
              <a:t>http://www.oag-bvg.gc.ca/internet/English/pet_lp_e_938.html</a:t>
            </a:r>
            <a:endParaRPr lang="fr-CA" sz="2000">
              <a:solidFill>
                <a:schemeClr val="tx1"/>
              </a:solidFill>
            </a:endParaRPr>
          </a:p>
          <a:p>
            <a:pPr eaLnBrk="1">
              <a:buFont typeface="Times New Roman" pitchFamily="18" charset="0"/>
              <a:buNone/>
            </a:pPr>
            <a:endParaRPr lang="fr-CA"/>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id:part5.03000600.05010809@mediom.com"/>
          <p:cNvPicPr/>
          <p:nvPr/>
        </p:nvPicPr>
        <p:blipFill>
          <a:blip r:embed="rId2" r:link="rId3" cstate="print"/>
          <a:srcRect/>
          <a:stretch>
            <a:fillRect/>
          </a:stretch>
        </p:blipFill>
        <p:spPr bwMode="auto">
          <a:xfrm>
            <a:off x="7166709" y="787445"/>
            <a:ext cx="2913916" cy="1889932"/>
          </a:xfrm>
          <a:prstGeom prst="rect">
            <a:avLst/>
          </a:prstGeom>
          <a:noFill/>
          <a:ln w="9525">
            <a:noFill/>
            <a:miter lim="800000"/>
            <a:headEnd/>
            <a:tailEnd/>
          </a:ln>
        </p:spPr>
      </p:pic>
      <p:pic>
        <p:nvPicPr>
          <p:cNvPr id="3" name="Image 2" descr="cid:part3.09060305.01090401@mediom.com"/>
          <p:cNvPicPr/>
          <p:nvPr/>
        </p:nvPicPr>
        <p:blipFill>
          <a:blip r:embed="rId4" r:link="rId5" cstate="print"/>
          <a:srcRect/>
          <a:stretch>
            <a:fillRect/>
          </a:stretch>
        </p:blipFill>
        <p:spPr bwMode="auto">
          <a:xfrm>
            <a:off x="157476" y="787445"/>
            <a:ext cx="4147757" cy="6378520"/>
          </a:xfrm>
          <a:prstGeom prst="rect">
            <a:avLst/>
          </a:prstGeom>
          <a:noFill/>
          <a:ln w="25400" cmpd="sng">
            <a:solidFill>
              <a:srgbClr val="C00000"/>
            </a:solidFill>
            <a:miter lim="800000"/>
            <a:headEnd/>
            <a:tailEnd/>
          </a:ln>
        </p:spPr>
      </p:pic>
      <p:pic>
        <p:nvPicPr>
          <p:cNvPr id="4" name="Image 3" descr="cid:part6.05030205.06030104@mediom.com"/>
          <p:cNvPicPr/>
          <p:nvPr/>
        </p:nvPicPr>
        <p:blipFill>
          <a:blip r:embed="rId6" r:link="rId7" cstate="print"/>
          <a:srcRect/>
          <a:stretch>
            <a:fillRect/>
          </a:stretch>
        </p:blipFill>
        <p:spPr bwMode="auto">
          <a:xfrm>
            <a:off x="4331514" y="787445"/>
            <a:ext cx="2772167" cy="1931915"/>
          </a:xfrm>
          <a:prstGeom prst="rect">
            <a:avLst/>
          </a:prstGeom>
          <a:noFill/>
          <a:ln w="9525">
            <a:noFill/>
            <a:miter lim="800000"/>
            <a:headEnd/>
            <a:tailEnd/>
          </a:ln>
        </p:spPr>
      </p:pic>
      <p:pic>
        <p:nvPicPr>
          <p:cNvPr id="5" name="Image 4" descr="cid:88BC418F-04B2-4418-A6BA-5F6163841D18@tr.cgocable.ca"/>
          <p:cNvPicPr/>
          <p:nvPr/>
        </p:nvPicPr>
        <p:blipFill>
          <a:blip r:embed="rId8" r:link="rId9" cstate="print"/>
          <a:srcRect/>
          <a:stretch>
            <a:fillRect/>
          </a:stretch>
        </p:blipFill>
        <p:spPr bwMode="auto">
          <a:xfrm>
            <a:off x="4804046" y="2913619"/>
            <a:ext cx="5119103" cy="4252347"/>
          </a:xfrm>
          <a:prstGeom prst="rect">
            <a:avLst/>
          </a:prstGeom>
          <a:noFill/>
          <a:ln w="9525">
            <a:noFill/>
            <a:miter lim="800000"/>
            <a:headEnd/>
            <a:tailEnd/>
          </a:ln>
        </p:spPr>
      </p:pic>
      <p:sp>
        <p:nvSpPr>
          <p:cNvPr id="6" name="Rectangle avec flèche vers la droite 5"/>
          <p:cNvSpPr/>
          <p:nvPr/>
        </p:nvSpPr>
        <p:spPr bwMode="auto">
          <a:xfrm>
            <a:off x="472498" y="4331067"/>
            <a:ext cx="2441418" cy="1007957"/>
          </a:xfrm>
          <a:prstGeom prst="rightArrowCallout">
            <a:avLst>
              <a:gd name="adj1" fmla="val 25000"/>
              <a:gd name="adj2" fmla="val 20833"/>
              <a:gd name="adj3" fmla="val 25000"/>
              <a:gd name="adj4" fmla="val 64977"/>
            </a:avLst>
          </a:prstGeom>
          <a:noFill/>
          <a:ln w="38100" cap="flat" cmpd="sng" algn="ctr">
            <a:solidFill>
              <a:srgbClr val="C00000"/>
            </a:solidFill>
            <a:prstDash val="solid"/>
            <a:round/>
            <a:headEnd type="none" w="med" len="med"/>
            <a:tailEnd type="none" w="med" len="med"/>
          </a:ln>
          <a:effectLst/>
        </p:spPr>
        <p:txBody>
          <a:bodyPr vert="horz" wrap="square" lIns="100794" tIns="50397" rIns="100794" bIns="50397" numCol="1" rtlCol="0" anchor="t" anchorCtr="0" compatLnSpc="1">
            <a:prstTxWarp prst="textNoShape">
              <a:avLst/>
            </a:prstTxWarp>
          </a:bodyPr>
          <a:lstStyle/>
          <a:p>
            <a:pPr defTabSz="495223"/>
            <a:endParaRPr lang="fr-CA" sz="2000" dirty="0"/>
          </a:p>
        </p:txBody>
      </p:sp>
      <p:sp>
        <p:nvSpPr>
          <p:cNvPr id="7" name="Rectangle 6"/>
          <p:cNvSpPr/>
          <p:nvPr/>
        </p:nvSpPr>
        <p:spPr bwMode="auto">
          <a:xfrm>
            <a:off x="0" y="157468"/>
            <a:ext cx="10080625" cy="472483"/>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100794" tIns="50397" rIns="100794" bIns="50397" numCol="1" rtlCol="0" anchor="t" anchorCtr="0" compatLnSpc="1">
            <a:prstTxWarp prst="textNoShape">
              <a:avLst/>
            </a:prstTxWarp>
          </a:bodyPr>
          <a:lstStyle/>
          <a:p>
            <a:pPr algn="ctr" defTabSz="495223"/>
            <a:r>
              <a:rPr lang="en-CA" sz="2200" dirty="0">
                <a:latin typeface="Stencil" pitchFamily="82" charset="0"/>
              </a:rPr>
              <a:t>Bag from the water treatment plant of the City Bécancour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h2sif6 40% water treatment grade"/>
          <p:cNvPicPr/>
          <p:nvPr/>
        </p:nvPicPr>
        <p:blipFill>
          <a:blip r:embed="rId2" cstate="print"/>
          <a:srcRect/>
          <a:stretch>
            <a:fillRect/>
          </a:stretch>
        </p:blipFill>
        <p:spPr bwMode="auto">
          <a:xfrm>
            <a:off x="157476" y="236215"/>
            <a:ext cx="9686918" cy="7165992"/>
          </a:xfrm>
          <a:prstGeom prst="rect">
            <a:avLst/>
          </a:prstGeom>
          <a:noFill/>
          <a:ln w="9525">
            <a:noFill/>
            <a:miter lim="800000"/>
            <a:headEnd/>
            <a:tailEnd/>
          </a:ln>
        </p:spPr>
      </p:pic>
      <p:sp>
        <p:nvSpPr>
          <p:cNvPr id="5" name="Rectangle 4"/>
          <p:cNvSpPr/>
          <p:nvPr/>
        </p:nvSpPr>
        <p:spPr bwMode="auto">
          <a:xfrm>
            <a:off x="314987" y="3071113"/>
            <a:ext cx="8741853" cy="850462"/>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100794" tIns="50397" rIns="100794" bIns="50397" numCol="1" rtlCol="0" anchor="ctr" anchorCtr="0" compatLnSpc="1">
            <a:prstTxWarp prst="textNoShape">
              <a:avLst/>
            </a:prstTxWarp>
          </a:bodyPr>
          <a:lstStyle/>
          <a:p>
            <a:pPr algn="ctr" defTabSz="495223"/>
            <a:r>
              <a:rPr lang="fr-CA" sz="2200" dirty="0">
                <a:solidFill>
                  <a:srgbClr val="C00000"/>
                </a:solidFill>
                <a:latin typeface="Arial Black" pitchFamily="34" charset="0"/>
              </a:rPr>
              <a:t>SHALL NOT BE USE AS FOOD</a:t>
            </a:r>
          </a:p>
        </p:txBody>
      </p:sp>
      <p:sp>
        <p:nvSpPr>
          <p:cNvPr id="6" name="Flèche droite à entaille 5"/>
          <p:cNvSpPr/>
          <p:nvPr/>
        </p:nvSpPr>
        <p:spPr bwMode="auto">
          <a:xfrm>
            <a:off x="2992671" y="6457241"/>
            <a:ext cx="1078627" cy="534217"/>
          </a:xfrm>
          <a:prstGeom prst="notchedRight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100794" tIns="50397" rIns="100794" bIns="50397" numCol="1" rtlCol="0" anchor="t" anchorCtr="0" compatLnSpc="1">
            <a:prstTxWarp prst="textNoShape">
              <a:avLst/>
            </a:prstTxWarp>
          </a:bodyPr>
          <a:lstStyle/>
          <a:p>
            <a:pPr defTabSz="495223"/>
            <a:endParaRPr lang="fr-CA"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3"/>
          <p:cNvSpPr>
            <a:spLocks noGrp="1"/>
          </p:cNvSpPr>
          <p:nvPr>
            <p:ph type="title"/>
          </p:nvPr>
        </p:nvSpPr>
        <p:spPr>
          <a:xfrm>
            <a:off x="539718" y="708003"/>
            <a:ext cx="9069387" cy="6192838"/>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eaLnBrk="1"/>
            <a:r>
              <a:rPr lang="en-CA" sz="8000" b="1" dirty="0">
                <a:latin typeface="Arial Black" pitchFamily="34" charset="0"/>
              </a:rPr>
              <a:t>THEN,</a:t>
            </a:r>
            <a:br>
              <a:rPr lang="en-CA" sz="8000" b="1" dirty="0">
                <a:latin typeface="Arial Black" pitchFamily="34" charset="0"/>
              </a:rPr>
            </a:br>
            <a:r>
              <a:rPr lang="en-CA" sz="8000" b="1" dirty="0">
                <a:latin typeface="Arial Black" pitchFamily="34" charset="0"/>
              </a:rPr>
              <a:t>WHAT </a:t>
            </a:r>
            <a:br>
              <a:rPr lang="en-CA" sz="8000" b="1" dirty="0">
                <a:latin typeface="Arial Black" pitchFamily="34" charset="0"/>
              </a:rPr>
            </a:br>
            <a:r>
              <a:rPr lang="en-CA" sz="8000" b="1" dirty="0">
                <a:latin typeface="Arial Black" pitchFamily="34" charset="0"/>
              </a:rPr>
              <a:t>ARE </a:t>
            </a:r>
            <a:br>
              <a:rPr lang="en-CA" sz="8000" b="1" dirty="0">
                <a:latin typeface="Arial Black" pitchFamily="34" charset="0"/>
              </a:rPr>
            </a:br>
            <a:r>
              <a:rPr lang="en-CA" sz="8000" b="1" dirty="0">
                <a:latin typeface="Arial Black" pitchFamily="34" charset="0"/>
              </a:rPr>
              <a:t>FLUORIDATION </a:t>
            </a:r>
            <a:br>
              <a:rPr lang="en-CA" sz="8000" b="1" dirty="0">
                <a:latin typeface="Arial Black" pitchFamily="34" charset="0"/>
              </a:rPr>
            </a:br>
            <a:r>
              <a:rPr lang="en-CA" sz="8000" b="1" dirty="0">
                <a:latin typeface="Arial Black" pitchFamily="34" charset="0"/>
              </a:rPr>
              <a:t>CHEMICALS</a:t>
            </a:r>
            <a:r>
              <a:rPr lang="en-CA" sz="8000" b="1" dirty="0"/>
              <a:t>?</a:t>
            </a:r>
            <a:endParaRPr lang="fr-CA" sz="8000"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3"/>
          <p:cNvSpPr>
            <a:spLocks noGrp="1"/>
          </p:cNvSpPr>
          <p:nvPr>
            <p:ph type="title"/>
          </p:nvPr>
        </p:nvSpPr>
        <p:spPr>
          <a:xfrm>
            <a:off x="468313" y="279399"/>
            <a:ext cx="9069387" cy="2348309"/>
          </a:xfrm>
        </p:spPr>
        <p:txBody>
          <a:bodyPr/>
          <a:lstStyle/>
          <a:p>
            <a:pPr eaLnBrk="1"/>
            <a:r>
              <a:rPr lang="en-CA" sz="3600" b="1" dirty="0"/>
              <a:t>Fluoridation chemicals are </a:t>
            </a:r>
            <a:r>
              <a:rPr lang="en-US" sz="3600" b="1" dirty="0"/>
              <a:t>unprocessed </a:t>
            </a:r>
            <a:r>
              <a:rPr lang="fr-CA" sz="3600" b="1" dirty="0"/>
              <a:t>scrubber </a:t>
            </a:r>
            <a:r>
              <a:rPr lang="en-CA" sz="3600" b="1" dirty="0"/>
              <a:t>liquor</a:t>
            </a:r>
            <a:r>
              <a:rPr lang="fr-CA" sz="3600" b="1" dirty="0"/>
              <a:t> </a:t>
            </a:r>
            <a:r>
              <a:rPr lang="en-US" sz="3600" b="1" dirty="0"/>
              <a:t>of the phosphate industry smoke stack emissions</a:t>
            </a:r>
            <a:br>
              <a:rPr lang="en-US" sz="3600" b="1" dirty="0"/>
            </a:br>
            <a:r>
              <a:rPr lang="en-US" sz="3600" b="1" dirty="0"/>
              <a:t> or manufactured from fluoroapatite</a:t>
            </a:r>
            <a:endParaRPr lang="fr-CA" b="1" dirty="0"/>
          </a:p>
        </p:txBody>
      </p:sp>
      <p:pic>
        <p:nvPicPr>
          <p:cNvPr id="18435" name="Picture 2" descr="Thumbnail example"/>
          <p:cNvPicPr>
            <a:picLocks noChangeAspect="1" noChangeArrowheads="1"/>
          </p:cNvPicPr>
          <p:nvPr/>
        </p:nvPicPr>
        <p:blipFill>
          <a:blip r:embed="rId2" cstate="print"/>
          <a:srcRect/>
          <a:stretch>
            <a:fillRect/>
          </a:stretch>
        </p:blipFill>
        <p:spPr bwMode="auto">
          <a:xfrm>
            <a:off x="557213" y="2922588"/>
            <a:ext cx="4922837" cy="3643312"/>
          </a:xfrm>
          <a:prstGeom prst="rect">
            <a:avLst/>
          </a:prstGeom>
          <a:noFill/>
          <a:ln w="9525">
            <a:noFill/>
            <a:miter lim="800000"/>
            <a:headEnd/>
            <a:tailEnd/>
          </a:ln>
        </p:spPr>
      </p:pic>
      <p:sp>
        <p:nvSpPr>
          <p:cNvPr id="18436" name="Rectangle 6"/>
          <p:cNvSpPr>
            <a:spLocks noChangeArrowheads="1"/>
          </p:cNvSpPr>
          <p:nvPr/>
        </p:nvSpPr>
        <p:spPr bwMode="auto">
          <a:xfrm>
            <a:off x="6040438" y="2708275"/>
            <a:ext cx="3714750" cy="1785938"/>
          </a:xfrm>
          <a:prstGeom prst="rect">
            <a:avLst/>
          </a:prstGeom>
          <a:solidFill>
            <a:srgbClr val="FFFF00"/>
          </a:solidFill>
          <a:ln w="9525" algn="ctr">
            <a:solidFill>
              <a:schemeClr val="tx1"/>
            </a:solidFill>
            <a:round/>
            <a:headEnd/>
            <a:tailEnd/>
          </a:ln>
        </p:spPr>
        <p:txBody>
          <a:bodyPr/>
          <a:lstStyle/>
          <a:p>
            <a:r>
              <a:rPr lang="en-CA" sz="2800" b="1" dirty="0"/>
              <a:t>If  these emissions are released in the atmosphere, they are air pollutants</a:t>
            </a:r>
            <a:endParaRPr lang="fr-CA" sz="2800" b="1" dirty="0"/>
          </a:p>
        </p:txBody>
      </p:sp>
      <p:sp>
        <p:nvSpPr>
          <p:cNvPr id="18437" name="Rectangle 7"/>
          <p:cNvSpPr>
            <a:spLocks noChangeArrowheads="1"/>
          </p:cNvSpPr>
          <p:nvPr/>
        </p:nvSpPr>
        <p:spPr bwMode="auto">
          <a:xfrm>
            <a:off x="5969000" y="4779970"/>
            <a:ext cx="3786188" cy="1643074"/>
          </a:xfrm>
          <a:prstGeom prst="rect">
            <a:avLst/>
          </a:prstGeom>
          <a:solidFill>
            <a:srgbClr val="FFC000"/>
          </a:solidFill>
          <a:ln w="9525" algn="ctr">
            <a:solidFill>
              <a:schemeClr val="tx1"/>
            </a:solidFill>
            <a:round/>
            <a:headEnd/>
            <a:tailEnd/>
          </a:ln>
        </p:spPr>
        <p:txBody>
          <a:bodyPr/>
          <a:lstStyle/>
          <a:p>
            <a:r>
              <a:rPr lang="en-CA" sz="2800" b="1" dirty="0"/>
              <a:t>If these emissions are released in the  river, they are </a:t>
            </a:r>
          </a:p>
          <a:p>
            <a:r>
              <a:rPr lang="en-CA" sz="2800" b="1" dirty="0"/>
              <a:t>water pollutants </a:t>
            </a:r>
            <a:endParaRPr lang="fr-CA" sz="2800" b="1" dirty="0"/>
          </a:p>
        </p:txBody>
      </p:sp>
      <p:sp>
        <p:nvSpPr>
          <p:cNvPr id="18438" name="Rectangle 8"/>
          <p:cNvSpPr>
            <a:spLocks noChangeArrowheads="1"/>
          </p:cNvSpPr>
          <p:nvPr/>
        </p:nvSpPr>
        <p:spPr bwMode="auto">
          <a:xfrm>
            <a:off x="325438" y="6708775"/>
            <a:ext cx="9358312" cy="642938"/>
          </a:xfrm>
          <a:prstGeom prst="rect">
            <a:avLst/>
          </a:prstGeom>
          <a:solidFill>
            <a:srgbClr val="FF0000"/>
          </a:solidFill>
          <a:ln w="9525" algn="ctr">
            <a:solidFill>
              <a:schemeClr val="tx1"/>
            </a:solidFill>
            <a:round/>
            <a:headEnd/>
            <a:tailEnd/>
          </a:ln>
        </p:spPr>
        <p:txBody>
          <a:bodyPr/>
          <a:lstStyle/>
          <a:p>
            <a:pPr algn="ctr"/>
            <a:r>
              <a:rPr lang="en-CA" dirty="0">
                <a:solidFill>
                  <a:schemeClr val="bg1"/>
                </a:solidFill>
              </a:rPr>
              <a:t>When these same chemicals are added to the municipal water and somehow, they become a beneficial nutrient good for your teeth and your overall health</a:t>
            </a:r>
            <a:r>
              <a:rPr lang="en-CA" sz="2400" dirty="0">
                <a:solidFill>
                  <a:schemeClr val="bg1"/>
                </a:solidFill>
              </a:rPr>
              <a:t>...</a:t>
            </a:r>
            <a:endParaRPr lang="fr-CA" dirty="0">
              <a:solidFill>
                <a:schemeClr val="bg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1"/>
          <p:cNvSpPr>
            <a:spLocks noGrp="1"/>
          </p:cNvSpPr>
          <p:nvPr>
            <p:ph type="title"/>
          </p:nvPr>
        </p:nvSpPr>
        <p:spPr>
          <a:xfrm>
            <a:off x="468313" y="207963"/>
            <a:ext cx="9069387" cy="1785937"/>
          </a:xfrm>
        </p:spPr>
        <p:txBody>
          <a:bodyPr/>
          <a:lstStyle/>
          <a:p>
            <a:pPr eaLnBrk="1"/>
            <a:r>
              <a:rPr lang="en-CA" dirty="0"/>
              <a:t>Fluoridation chemicals are</a:t>
            </a:r>
            <a:br>
              <a:rPr lang="en-CA" dirty="0"/>
            </a:br>
            <a:r>
              <a:rPr lang="en-CA" dirty="0"/>
              <a:t>usually recycled toxic waste</a:t>
            </a:r>
            <a:endParaRPr lang="fr-CA" dirty="0"/>
          </a:p>
        </p:txBody>
      </p:sp>
      <p:sp>
        <p:nvSpPr>
          <p:cNvPr id="19459" name="AutoShape 2" descr="data:image/jpg;base64,/9j/4AAQSkZJRgABAQAAAQABAAD/2wBDAAkGBwgHBgkIBwgKCgkLDRYPDQwMDRsUFRAWIB0iIiAdHx8kKDQsJCYxJx8fLT0tMTU3Ojo6Iys/RD84QzQ5Ojf/2wBDAQoKCg0MDRoPDxo3JR8lNzc3Nzc3Nzc3Nzc3Nzc3Nzc3Nzc3Nzc3Nzc3Nzc3Nzc3Nzc3Nzc3Nzc3Nzc3Nzc3Nzf/wAARCABeAHkDASIAAhEBAxEB/8QAGwAAAgMBAQEAAAAAAAAAAAAABAUCAwYBBwD/xAA/EAACAQMCAwUFBAcHBQAAAAABAgMABBESIQUxQQYTIlFxFDJhgZEjodHwFUJSYpKx4SQzQ1RygsE0Y3ODsv/EABoBAAIDAQEAAAAAAAAAAAAAAAMEAAECBQb/xAAmEQACAgEEAgIBBQAAAAAAAAABAgARAwQSITETUUFhQgUygZHh/9oADAMBAAIRAxEAPwAtik0ZE6rIpGSCM786jwQcLaIRx6TLNO0kfg9wY2FV277DzwKJ4IiovEwAPDIrDYbZ3OPrXG6uDyt1XuOYpD57VeJMDOaBhII3NEoRjb6UsVjYfiXpMxOQcelCcbupLl4hM+sQDIyoyKvGAuTtSxLjXcyK0hXUxwBggj40TDwblbieCZ8kQYKY8K2fCW5GiEgZeijIznc1K3hRWGgjA8qaW1uZQcYAHPNGZhMUbg1tCk0RhmHgI8WnnSq2iKMU0kFWIyT8a0kdrpbUrZBoOeyZJmI21HPKojUSJr4qDR97Fc288ALPG2MY5inV1HJcIgjiGliCwkz9Biq+Faba41OoYY6ingmWSaJl8OM5yu1EQm4RSQtCCw8I4bbPFczQBZlwVUE7EcjTaK4eUH7MgY2OaCaBnkLSNqPU0ZBFgDTj508lt8xd2o9SciNLCmMhhvgnFT+1/ZT61aowNzmu0WVPD4fdGOeKN4EwMvF1zuYVYfLFARYXG9G8C24jxNRtqs87/KuSRFWbiELNgZLbDrRkMoYDDZB6ik10W9jcAg7dKCtbuWBgUbby6VkYtwsRhWM01/cGG1Z1JJHIil0QMr6kZQxOc43J+NRuL1LmJEyysx5Zx99TgAAUhhj1/nUVSg5hOSYeh063LKMD3lOaYcNuBoDd4GPXB5UuhOnDRISByU9anGqpl410+YG1ZIsTYoTRe0AYGoDPMVf4ZVQYJwdsbUpgfWRgY8idqY2r6I3GtlUrzXn6UK9phlF8wmD2YzBQuWJ5Z2o50OxIGAdgKT8HAkus55An3qdzIdIK+8KZUGWaBnE8WFUZJo+NdC78+tZ21uJIuKFJGyvkOtO5J+pGx90ef9KdwuAItkUgwrUAM1HvBVALPua7pat+cTFGeJo6nGRg0RwWeL9M3Peto1W+gEnYkihYWZ2xpBXz8qnwxo047KzzLCoRVOrbV9em9IAc1FsqEY90PWNpAVxscgnpSruXWdoghZwcHatFZ2Uk0o56RsGzzpPecXFpFPdAa7drp4FCrknTnHywKoZCnQuNZwMGMMBZMg9u8ZQPjJPhKmn3Zuzt7+5NtOroxU6Sr6Qp/awfe9KzVr2ohnuFhjt8MQxAZAAcKT0Pwp5Y3r2nGrnvGXTDBqUHGAdTA4z/AKRWhkZnCstQODMcmYIy1c0ScOIgLzTLHMvhVVGQfU+tRSwk3zLCRnYZP4UNLdNd20bvPHF38OskyaTqxtj5t93Kh4orllDxT959mm4uto2B8Wd9waMMOM/U6rYlH3G1vaSJ/eSRA/uknH3UbBCqOSJU0HGVzSKOC/yT3zkFhoAmB0KGOx332PP4UZw+K5CGO4eYEpgu0obxea9RUbS4zzc0ijqiI+gW2ikLxlQx2PiorvY3951x61lQOIgbk5Y4ABHQf8neiomvlRRqZihIyAp1ev3ijDTKfygWr0YfxP2aCRbgyqiqPET+NGxXMUkausikEAqTyNBM06owJLoWxhkU5Uj4Dz2q8R2o7sLEoGBgDp8Ks6ZRyGlABuCDG0YJAJ+6rMVVD7oxy6VbSt0YuZ4VGpJAfJ+dShZrfi7XKorKFAGsA9PWqr2bRN3EaaMAajncmuRI78gaWfMR1E9drUK+NBf3HU3GLhowsDIhxzC5I9KTjhxuOEQ2Uk4CiVpRIuDnbBB3+NGx2czhSIdRU52O5qEIwQN/1uf+2lfO3YM5mTW5XAtuuotj7OrbSG5S71GONzoKgavAw56vjTXiIcX15Ipzm3Hun99/KuzZ7iX/AMbf/Jq0rquJyF1ZtyAMcz4vxouDK+TKC5uM/p2ZsmpXcfctMKzWdmxndURArY5YxnOPPIFdS7trOGRpLsNMQVZI2JLeqk/fmrobng0fcRSTajHADLk+62kbeudq69/2dKaXYlVOkDOwPl/SuhYnp92LsMLkE7QR3H/UwPCmBhymvfHQ9PzyqB7SQ5WOFZfBsDpKnHnkjYfefhUHu+zMQIzpQHxqzHHyHIH4122m7O3DZtI2kXHJVZumOdVdCzK81DlxOScemnmXdEjQZK6mOfiT/Ki4eIBD/YL0Kz/4bfrH58jXYo7CNT3Vnco52DIjjI+INSihtNTNLw2RiRjwKyH50PyL1uEF58f5OP7/ANgqcTm7zMpO22WU4Hzwad23F5e6iJXUGxunL1OcUHK9ta2zSLw+dYxzZmZgPodqCs+N8ImvNMcWJNa6A8jYGOecnl8DWlo9GEx5cQ4DA/zPTbW5VYYw+zaRn6UR36ftClcXCpZh3gugVJ2KiiP0Q/8AmX/hogxn1OeWN9TxfjDmy7QyWkgXKxZff3SOf3Vn7ntDdtIVs9MMYOASviP58qsuOMNcvcz3ciyTPHzkUE6sYyDj0qvs7a9+lzcKrPJAEYBRnAJOWIwfDsAT0DZrWPSozncOokMCHISRDuDdrr+xulN+qXMH66ldLgeYrY33st0YruwlSRJF1HfffGM/Hbesfxm7juuDFpLW3inWZ8tFKW0vldgN1UY1bKflsMV9lpYjZypIsfgkOCwGwIoGt0iKm5BUX1elQDcoqapk2YEoMgjdvhUorgWlzFNDLbsyghhJIAPxpd31qvMwD+Gpe3Waf48C/wC5RXMRWU2IniV8bbk4Mtl9mkkd2mttTsXb7VdifKhXtLV1cG4h8Uve7EnHLbb0q4cYslGDewj/ANgqD8esF53qH0JNbC5OwDN7chN8wS74PFPrlScY1d4w7pyAAN+nl/KlsF1xLiTtb8HWaK3jBYLDsxUZOpiN84BOBTPiHH7F7G6SG51SvC6oNLbkgjyoLszJbS2MsXtcdpcK+pZHYqcFcHDYIBGOR2OTuDiulosJezkHXVxzTYyeXHXuQvpOI8PT2e9E8cpQOjO5OtTuCCfgaTWSXPEboIJJHLHAGo79fuFM+0NyJzDDHJ7SYE0NcAs2vGw3b90DoPTqROz1zFZX6m5Z44zkF02ZcgjIPmOfyp0YEU8CODGoPUfXHBb3glrFxGyuh7qlpICw0Fs4VsnGdt1OCPLnRacIF6vtgBtppFBMWnwo3X5Z3HlVF/JBdStFYzvcxysDNOYyowAuwyxz7vl/M5exSg8hy6eW235/pRV0ys4YzLABgw7jiXilwVijgllREjAK6uo5mq/0nc/5mb+M0AJM9MEDffr+cVPD+bfUU4qBRQkLFjZmGn4Ej5wxB9K+s+E33D7hbixvnt5V2Dx5VhnpkU9GWOOVfDnt6VjxKOpN5im44bdX83e8Sv5LmT97O2fLNRHZ61OxyT5Zp37zYPnj8/SpsmlsNg4OKvxrK3GJF7P2YHuk9TvVq8AswP7r+tNThSdI3HOrcaWVRt49I+lTxr6lWYqXglmDgwfQ1YOFWmnaBR8udMn6sPLlUttxk4BIq/GvqSzF44ba43hjJ/01JeF2RYk20PlkINqP6HlnlnHr+FSWLD4wuQT0q9iyWYItvCg0LGijp4QAK6tvHk4A+lO7ThM946qjRjUcbkj16U6g7GTbNLdoqk5IRSevyoL5sWP900FYzIpEuoDmuSeXL8/jVkalSuTy5b8z9a3MfZGxhTM008g5kDC5+6gr9ez9gDE9hNKzDmW/5zQhrsRNICZrxt8zKqNipxj4jn5/WiN/+59F/CoTaHlZ4QypkgK7ajj1qHeN+wlOjkXBz//Z">
            <a:hlinkClick r:id="rId2"/>
          </p:cNvPr>
          <p:cNvSpPr>
            <a:spLocks noChangeAspect="1" noChangeArrowheads="1"/>
          </p:cNvSpPr>
          <p:nvPr/>
        </p:nvSpPr>
        <p:spPr bwMode="auto">
          <a:xfrm>
            <a:off x="155575" y="-396875"/>
            <a:ext cx="1152525" cy="895350"/>
          </a:xfrm>
          <a:prstGeom prst="rect">
            <a:avLst/>
          </a:prstGeom>
          <a:noFill/>
          <a:ln w="9525">
            <a:noFill/>
            <a:miter lim="800000"/>
            <a:headEnd/>
            <a:tailEnd/>
          </a:ln>
        </p:spPr>
        <p:txBody>
          <a:bodyPr/>
          <a:lstStyle/>
          <a:p>
            <a:endParaRPr lang="fr-CA"/>
          </a:p>
        </p:txBody>
      </p:sp>
      <p:sp>
        <p:nvSpPr>
          <p:cNvPr id="19460" name="AutoShape 4" descr="data:image/jpg;base64,/9j/4AAQSkZJRgABAQAAAQABAAD/2wBDAAkGBwgHBgkIBwgKCgkLDRYPDQwMDRsUFRAWIB0iIiAdHx8kKDQsJCYxJx8fLT0tMTU3Ojo6Iys/RD84QzQ5Ojf/2wBDAQoKCg0MDRoPDxo3JR8lNzc3Nzc3Nzc3Nzc3Nzc3Nzc3Nzc3Nzc3Nzc3Nzc3Nzc3Nzc3Nzc3Nzc3Nzc3Nzc3Nzf/wAARCABeAHkDASIAAhEBAxEB/8QAGwAAAgMBAQEAAAAAAAAAAAAABAUCAwYBBwD/xAA/EAACAQMCAwUFBAcHBQAAAAABAgMABBESIQUxQQYTIlFxFDJhgZEjodHwFUJSYpKx4SQzQ1RygsE0Y3ODsv/EABoBAAIDAQEAAAAAAAAAAAAAAAMEAAECBQb/xAAmEQACAgEEAgIBBQAAAAAAAAABAgARAwQSITETUUFhQgUygZHh/9oADAMBAAIRAxEAPwAtik0ZE6rIpGSCM786jwQcLaIRx6TLNO0kfg9wY2FV277DzwKJ4IiovEwAPDIrDYbZ3OPrXG6uDyt1XuOYpD57VeJMDOaBhII3NEoRjb6UsVjYfiXpMxOQcelCcbupLl4hM+sQDIyoyKvGAuTtSxLjXcyK0hXUxwBggj40TDwblbieCZ8kQYKY8K2fCW5GiEgZeijIznc1K3hRWGgjA8qaW1uZQcYAHPNGZhMUbg1tCk0RhmHgI8WnnSq2iKMU0kFWIyT8a0kdrpbUrZBoOeyZJmI21HPKojUSJr4qDR97Fc288ALPG2MY5inV1HJcIgjiGliCwkz9Biq+Faba41OoYY6ingmWSaJl8OM5yu1EQm4RSQtCCw8I4bbPFczQBZlwVUE7EcjTaK4eUH7MgY2OaCaBnkLSNqPU0ZBFgDTj508lt8xd2o9SciNLCmMhhvgnFT+1/ZT61aowNzmu0WVPD4fdGOeKN4EwMvF1zuYVYfLFARYXG9G8C24jxNRtqs87/KuSRFWbiELNgZLbDrRkMoYDDZB6ik10W9jcAg7dKCtbuWBgUbby6VkYtwsRhWM01/cGG1Z1JJHIil0QMr6kZQxOc43J+NRuL1LmJEyysx5Zx99TgAAUhhj1/nUVSg5hOSYeh063LKMD3lOaYcNuBoDd4GPXB5UuhOnDRISByU9anGqpl410+YG1ZIsTYoTRe0AYGoDPMVf4ZVQYJwdsbUpgfWRgY8idqY2r6I3GtlUrzXn6UK9phlF8wmD2YzBQuWJ5Z2o50OxIGAdgKT8HAkus55An3qdzIdIK+8KZUGWaBnE8WFUZJo+NdC78+tZ21uJIuKFJGyvkOtO5J+pGx90ef9KdwuAItkUgwrUAM1HvBVALPua7pat+cTFGeJo6nGRg0RwWeL9M3Peto1W+gEnYkihYWZ2xpBXz8qnwxo047KzzLCoRVOrbV9em9IAc1FsqEY90PWNpAVxscgnpSruXWdoghZwcHatFZ2Uk0o56RsGzzpPecXFpFPdAa7drp4FCrknTnHywKoZCnQuNZwMGMMBZMg9u8ZQPjJPhKmn3Zuzt7+5NtOroxU6Sr6Qp/awfe9KzVr2ohnuFhjt8MQxAZAAcKT0Pwp5Y3r2nGrnvGXTDBqUHGAdTA4z/AKRWhkZnCstQODMcmYIy1c0ScOIgLzTLHMvhVVGQfU+tRSwk3zLCRnYZP4UNLdNd20bvPHF38OskyaTqxtj5t93Kh4orllDxT959mm4uto2B8Wd9waMMOM/U6rYlH3G1vaSJ/eSRA/uknH3UbBCqOSJU0HGVzSKOC/yT3zkFhoAmB0KGOx332PP4UZw+K5CGO4eYEpgu0obxea9RUbS4zzc0ijqiI+gW2ikLxlQx2PiorvY3951x61lQOIgbk5Y4ABHQf8neiomvlRRqZihIyAp1ev3ijDTKfygWr0YfxP2aCRbgyqiqPET+NGxXMUkausikEAqTyNBM06owJLoWxhkU5Uj4Dz2q8R2o7sLEoGBgDp8Ks6ZRyGlABuCDG0YJAJ+6rMVVD7oxy6VbSt0YuZ4VGpJAfJ+dShZrfi7XKorKFAGsA9PWqr2bRN3EaaMAajncmuRI78gaWfMR1E9drUK+NBf3HU3GLhowsDIhxzC5I9KTjhxuOEQ2Uk4CiVpRIuDnbBB3+NGx2czhSIdRU52O5qEIwQN/1uf+2lfO3YM5mTW5XAtuuotj7OrbSG5S71GONzoKgavAw56vjTXiIcX15Ipzm3Hun99/KuzZ7iX/AMbf/Jq0rquJyF1ZtyAMcz4vxouDK+TKC5uM/p2ZsmpXcfctMKzWdmxndURArY5YxnOPPIFdS7trOGRpLsNMQVZI2JLeqk/fmrobng0fcRSTajHADLk+62kbeudq69/2dKaXYlVOkDOwPl/SuhYnp92LsMLkE7QR3H/UwPCmBhymvfHQ9PzyqB7SQ5WOFZfBsDpKnHnkjYfefhUHu+zMQIzpQHxqzHHyHIH4122m7O3DZtI2kXHJVZumOdVdCzK81DlxOScemnmXdEjQZK6mOfiT/Ki4eIBD/YL0Kz/4bfrH58jXYo7CNT3Vnco52DIjjI+INSihtNTNLw2RiRjwKyH50PyL1uEF58f5OP7/ANgqcTm7zMpO22WU4Hzwad23F5e6iJXUGxunL1OcUHK9ta2zSLw+dYxzZmZgPodqCs+N8ImvNMcWJNa6A8jYGOecnl8DWlo9GEx5cQ4DA/zPTbW5VYYw+zaRn6UR36ftClcXCpZh3gugVJ2KiiP0Q/8AmX/hogxn1OeWN9TxfjDmy7QyWkgXKxZff3SOf3Vn7ntDdtIVs9MMYOASviP58qsuOMNcvcz3ciyTPHzkUE6sYyDj0qvs7a9+lzcKrPJAEYBRnAJOWIwfDsAT0DZrWPSozncOokMCHISRDuDdrr+xulN+qXMH66ldLgeYrY33st0YruwlSRJF1HfffGM/Hbesfxm7juuDFpLW3inWZ8tFKW0vldgN1UY1bKflsMV9lpYjZypIsfgkOCwGwIoGt0iKm5BUX1elQDcoqapk2YEoMgjdvhUorgWlzFNDLbsyghhJIAPxpd31qvMwD+Gpe3Waf48C/wC5RXMRWU2IniV8bbk4Mtl9mkkd2mttTsXb7VdifKhXtLV1cG4h8Uve7EnHLbb0q4cYslGDewj/ANgqD8esF53qH0JNbC5OwDN7chN8wS74PFPrlScY1d4w7pyAAN+nl/KlsF1xLiTtb8HWaK3jBYLDsxUZOpiN84BOBTPiHH7F7G6SG51SvC6oNLbkgjyoLszJbS2MsXtcdpcK+pZHYqcFcHDYIBGOR2OTuDiulosJezkHXVxzTYyeXHXuQvpOI8PT2e9E8cpQOjO5OtTuCCfgaTWSXPEboIJJHLHAGo79fuFM+0NyJzDDHJ7SYE0NcAs2vGw3b90DoPTqROz1zFZX6m5Z44zkF02ZcgjIPmOfyp0YEU8CODGoPUfXHBb3glrFxGyuh7qlpICw0Fs4VsnGdt1OCPLnRacIF6vtgBtppFBMWnwo3X5Z3HlVF/JBdStFYzvcxysDNOYyowAuwyxz7vl/M5exSg8hy6eW235/pRV0ys4YzLABgw7jiXilwVijgllREjAK6uo5mq/0nc/5mb+M0AJM9MEDffr+cVPD+bfUU4qBRQkLFjZmGn4Ej5wxB9K+s+E33D7hbixvnt5V2Dx5VhnpkU9GWOOVfDnt6VjxKOpN5im44bdX83e8Sv5LmT97O2fLNRHZ61OxyT5Zp37zYPnj8/SpsmlsNg4OKvxrK3GJF7P2YHuk9TvVq8AswP7r+tNThSdI3HOrcaWVRt49I+lTxr6lWYqXglmDgwfQ1YOFWmnaBR8udMn6sPLlUttxk4BIq/GvqSzF44ba43hjJ/01JeF2RYk20PlkINqP6HlnlnHr+FSWLD4wuQT0q9iyWYItvCg0LGijp4QAK6tvHk4A+lO7ThM946qjRjUcbkj16U6g7GTbNLdoqk5IRSevyoL5sWP900FYzIpEuoDmuSeXL8/jVkalSuTy5b8z9a3MfZGxhTM008g5kDC5+6gr9ez9gDE9hNKzDmW/5zQhrsRNICZrxt8zKqNipxj4jn5/WiN/+59F/CoTaHlZ4QypkgK7ajj1qHeN+wlOjkXBz//Z">
            <a:hlinkClick r:id="rId2"/>
          </p:cNvPr>
          <p:cNvSpPr>
            <a:spLocks noChangeAspect="1" noChangeArrowheads="1"/>
          </p:cNvSpPr>
          <p:nvPr/>
        </p:nvSpPr>
        <p:spPr bwMode="auto">
          <a:xfrm>
            <a:off x="155575" y="-396875"/>
            <a:ext cx="1152525" cy="895350"/>
          </a:xfrm>
          <a:prstGeom prst="rect">
            <a:avLst/>
          </a:prstGeom>
          <a:noFill/>
          <a:ln w="9525">
            <a:noFill/>
            <a:miter lim="800000"/>
            <a:headEnd/>
            <a:tailEnd/>
          </a:ln>
        </p:spPr>
        <p:txBody>
          <a:bodyPr/>
          <a:lstStyle/>
          <a:p>
            <a:endParaRPr lang="fr-CA"/>
          </a:p>
        </p:txBody>
      </p:sp>
      <p:sp>
        <p:nvSpPr>
          <p:cNvPr id="19461" name="AutoShape 6" descr="data:image/jpg;base64,/9j/4AAQSkZJRgABAQAAAQABAAD/2wBDAAkGBwgHBgkIBwgKCgkLDRYPDQwMDRsUFRAWIB0iIiAdHx8kKDQsJCYxJx8fLT0tMTU3Ojo6Iys/RD84QzQ5Ojf/2wBDAQoKCg0MDRoPDxo3JR8lNzc3Nzc3Nzc3Nzc3Nzc3Nzc3Nzc3Nzc3Nzc3Nzc3Nzc3Nzc3Nzc3Nzc3Nzc3Nzc3Nzf/wAARCABaAIcDASIAAhEBAxEB/8QAGwAAAQUBAQAAAAAAAAAAAAAABAECAwUGAAf/xAA6EAACAQMDAQUHAwIDCQAAAAABAgMABBESITEFEyJBUXEGFGGBkaGxMkJS0eEjJDMHQ1NiY3KCwfD/xAAYAQADAQEAAAAAAAAAAAAAAAAAAQIDBP/EACARAAICAgMAAwEAAAAAAAAAAAABAhESIQMxUQQTQWH/2gAMAwEAAhEDEQA/APGljB05JyfhTxGCMg7DnIpyAhfx8Kfkn0rqjFUIYUB0gHBI2yOadoxk/gUo1AYFLlvh9KqkBEcmkxUumu01NAR0tP012migGjFSLik012mnQCsM8cUnrSgUuKVCG6QeKTTUmKT0oGMxSkZFO0kjOMUqjfcnikALImK6iZUyBXVDiA4JtS6KJEdO7KumiLBNFL2dFdlTX0Irsd9BAYDkUOl2C2D9nXaK0EHs9PcW3bxSxY06tLZHhmqu1iFxcCEZUn92Mis/shV2OmB6PhXaK1D+y0gtHuI7lDoUsVZCNh9ap4rKSaMyRgaAM5Y42+dCnB9MGmiv0V2mrOLpzuwDNGgPOZFzj4DO9SS9GukUMipMPExNqxVXH0jOPpUaa7RmlN3DG5DQs5BwQW00RbdTUuAtnAvIPJJGODvWb5IlW/AbQKXTWht5op4jHJbRaG8AvHoeaAvuiklTZGRjuSrt6YA29eaX2rwiPKm6eit07+VRySCNxnB9ORV+ZJun2J7SzlkyCDgZCjzJrNTPrIIG+mofJa6NlT6Y43A8F+9dUIEeO85B8gM11TnIeja9QtIora1aCzMzvCHZYs6s/wAtgaX3O0g6I91exPFKJRsSVIUjjcVUC3956qsVxNMAsSjUj7/pXx3oC/lnGI3MsyLjAYsVG35/vVubsWKLG3vulCOU3QnD6T2apgjVnbPwx96p7m6RnlMZYRuQSpGePjQ5uEB70W/qab2kX/C+9JzsEkujQ23tdc2kXYxwxNGF0jI3xj1qoHVJUuGmjRVcjbHAoftIMf6f3NIGhP7fuaz0UFXXWb66KdvKWCfpU5x9KFe6mdQrPsOBgbU9Tb6hlMjPGsjNOkiidtcUTKnlktj54oCj0b/Zj02zVbae50zXtyZCqkj/AC8Y0jtMEEZ1DAyN+PGh+q9GvemWiXc0xku3RpbmPWMCTLHbTtuTvgDgetVvs/1Oe3jt/d2jUBQrsedIJOPmTR977QvcQXlvOUOQCu+7jgY25BzncffZuhNfhgJ31zSN/JifqamslJYkA4GN/wAVBLqjcowII/UDyDjipokliAcqdLDbG+aVixdaNFYlQSM8VH7QOUW1ZDjvn8Cm9P3dmx5DfwO4pvtGf8G2/wC8/ig46rlRJYzyEBixyaoZCDcyk+DH6Zp0t/IiBICU82HNDhtQdm3Lbn6ikdPHDFtjG2YiupXOWz5gGuoNCwu7tUnuGhuCdYAGltiMbj+1VzMyHusR6H41uH9m7WQ5uLguf+WJQfrimT+yvT3iYQtIrkbPnOD6eNLNFYsxplmQamwQ3GcHNORu0DExKQoySNseFTdT6TddNfE6ZQnCyLurf/eRoGnYgtYY5FLBGGD4UzsIy2kOdR2A5zXQ3ZiULoBXJPNIkRnMkoYLg7etACvaMrFWJDDkFdxXKtxGCIpWUEYIViMioC76yxZix5JPJqdpWE3fQxqf277fXegCxtbbqkNu6rZz6eQ2jb1B8sUM4upgoIIMh0KCwyT+a33s70e9vrm2gvA1tZtF3JmnC8LleOAcfis51qA9P6l1azuJgTBIzwN3nBU/pIOd+RueMetMHrQF0uzs3hlSe37aaN9is+gEY4xpJ5+NXnsv0S26rYdTDwgSohFu5Y4V8HA8udvpWS6ZcraXscsq9rAe7KituynYj1/pW+9m+oK3UrbptlFqsIQpkcpgh/57Hb7+PrXF8xzhDKBpCnpmOEscmsAZCsH22PJHPzFW90YOsdOuLu1QRe6KzywvvsUYZU+O5HlWckuGkkmkXT2SuW0Y2IJP9qJ6VOwF3kd027d0Dbw8/hmtuTLUkyIxi9MqmIyMfxqUrpjQ42Zef/I/2qcCzMw1rIE8QACSPqKkC2Wkd4AkYJIYZPyrWwUf6AcxDzBxXUU4iiBNtKyv4EE11KylBfrNqk5bBzn5VMsr87mqyzm1KN80YrcVDGF6hKhSaFXRhhg24PrWe6l7MpITJ09tBP8AunOR8j4fetHGuVBp/dXxFJSa6E1Z5pdWs9pL2dxE0beAYc+nnXQShEdH2Db5xnevRbi3t7mIxzxLIh8GFZ3qHsuhy9hKE/6UpOPkf61pGZLiZy0K+9xl/wBOsZ3oi/Vez1cMDjPxpbro1/bbvbsy/wAo+8PtQcsskgw5zp+FWmqJNV7Oe0N57rH0/wB4ZEQkKyoCwHOMnw5p3VJrAytLeytLMVK5llJJBztgetZuwtZ7pylqshkx+1gox65oqPotysgjvXW1i5Dv3l+RG2fUilY9k9iLG5umWCGLLJgK50gnPhqPPpV30FL/AKNc3SRxJeA2rGXsh34wcgMud2xneqqGzvuj65IpYZIV3ZkUavvg4+dWPRuvpCbqeWP/ADLqsaHThdIOTtnOa5+dOUKSsuOmVA6VapB2q3wCOuASMo3wyNwdvEfWq+JZIw5t5iyshVtuM8g81bPbRyMZIyQx3bWMhj5kDceooWaJWYNEOxmG3ebKt8M+PzravSeivKSgZwrA+GKayyAaijKPQ4rRdNsobiMTSq2r90TDYf1qwlcKNEYOPLwFDkOjGAqQO8c+ma6tDdwQ8ukZJP8AEV1FioZ02fOBmr6Iahk4rIWBOoVprP8A06UlspFhDJg5IzRCyhv2DPmaETmp0qWkA/UCTSFdW603zqWHYtjypUBEVwP60NJZWckolktYXkG+pkBNWcgGg7eFCPxQMEuOl2k65WIRv4NH3d/xVes88KdlcyuHJwFlAyfRuD9avRwvpUU0aSSFJEVlIOQwyDTQmZ5rZC4ZBoYbDQSpA+VDP0qR2/w2Px0kAVJ04k+8KScK5AHkM1f2wABwAKroRUQ9KKpmW4mBB47p/wDVEPaJInZySytH4pkKD64ANWL/AKjXEDs84FAgNFjt49EaBFHgPCkMiEEgqR50+T9NV12O7nx86Bgt/PvgGuqvuidXJrqtITZ//9k=">
            <a:hlinkClick r:id="rId3"/>
          </p:cNvPr>
          <p:cNvSpPr>
            <a:spLocks noChangeAspect="1" noChangeArrowheads="1"/>
          </p:cNvSpPr>
          <p:nvPr/>
        </p:nvSpPr>
        <p:spPr bwMode="auto">
          <a:xfrm>
            <a:off x="155575" y="-382588"/>
            <a:ext cx="1285875" cy="857251"/>
          </a:xfrm>
          <a:prstGeom prst="rect">
            <a:avLst/>
          </a:prstGeom>
          <a:noFill/>
          <a:ln w="9525">
            <a:noFill/>
            <a:miter lim="800000"/>
            <a:headEnd/>
            <a:tailEnd/>
          </a:ln>
        </p:spPr>
        <p:txBody>
          <a:bodyPr/>
          <a:lstStyle/>
          <a:p>
            <a:endParaRPr lang="fr-CA"/>
          </a:p>
        </p:txBody>
      </p:sp>
      <p:sp>
        <p:nvSpPr>
          <p:cNvPr id="19463" name="Rectangle 6"/>
          <p:cNvSpPr>
            <a:spLocks noChangeArrowheads="1"/>
          </p:cNvSpPr>
          <p:nvPr/>
        </p:nvSpPr>
        <p:spPr bwMode="auto">
          <a:xfrm>
            <a:off x="7254874" y="1922463"/>
            <a:ext cx="2286032" cy="5000625"/>
          </a:xfrm>
          <a:prstGeom prst="rect">
            <a:avLst/>
          </a:prstGeom>
          <a:solidFill>
            <a:srgbClr val="FFFF00"/>
          </a:solidFill>
          <a:ln w="9525" algn="ctr">
            <a:solidFill>
              <a:schemeClr val="tx1"/>
            </a:solidFill>
            <a:round/>
            <a:headEnd/>
            <a:tailEnd/>
          </a:ln>
        </p:spPr>
        <p:txBody>
          <a:bodyPr anchor="ctr"/>
          <a:lstStyle/>
          <a:p>
            <a:r>
              <a:rPr lang="en-CA" sz="2800" b="1" dirty="0"/>
              <a:t>It comes with a small quantity of </a:t>
            </a:r>
            <a:r>
              <a:rPr lang="en-CA" sz="2800" b="1" dirty="0">
                <a:solidFill>
                  <a:srgbClr val="FF0000"/>
                </a:solidFill>
              </a:rPr>
              <a:t>arsenic,</a:t>
            </a:r>
            <a:r>
              <a:rPr lang="en-CA" sz="2800" b="1" dirty="0"/>
              <a:t> </a:t>
            </a:r>
            <a:r>
              <a:rPr lang="en-CA" sz="2800" b="1" dirty="0">
                <a:solidFill>
                  <a:srgbClr val="FF0000"/>
                </a:solidFill>
              </a:rPr>
              <a:t>lead, chromium, mercury, </a:t>
            </a:r>
            <a:r>
              <a:rPr lang="en-CA" sz="2800" b="1" dirty="0"/>
              <a:t>and </a:t>
            </a:r>
            <a:r>
              <a:rPr lang="en-CA" sz="2800" b="1" dirty="0">
                <a:solidFill>
                  <a:srgbClr val="FF0000"/>
                </a:solidFill>
              </a:rPr>
              <a:t>nucleotides</a:t>
            </a:r>
            <a:r>
              <a:rPr lang="en-CA" sz="2800" b="1" dirty="0"/>
              <a:t>.</a:t>
            </a:r>
            <a:endParaRPr lang="fr-CA" sz="2800" b="1" dirty="0"/>
          </a:p>
        </p:txBody>
      </p:sp>
      <p:pic>
        <p:nvPicPr>
          <p:cNvPr id="8" name="Picture 2" descr="http://www.corbisimages.com/images/67/994DFAA1-0A8B-45A9-95DE-36ED8741268A/5326.jpg"/>
          <p:cNvPicPr>
            <a:picLocks noChangeAspect="1" noChangeArrowheads="1"/>
          </p:cNvPicPr>
          <p:nvPr/>
        </p:nvPicPr>
        <p:blipFill>
          <a:blip r:embed="rId4" cstate="print"/>
          <a:srcRect/>
          <a:stretch>
            <a:fillRect/>
          </a:stretch>
        </p:blipFill>
        <p:spPr bwMode="auto">
          <a:xfrm>
            <a:off x="682594" y="2195661"/>
            <a:ext cx="6096000" cy="4941762"/>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8642" name="Rectangle 2"/>
          <p:cNvSpPr>
            <a:spLocks noGrp="1" noChangeArrowheads="1"/>
          </p:cNvSpPr>
          <p:nvPr>
            <p:ph type="title"/>
          </p:nvPr>
        </p:nvSpPr>
        <p:spPr>
          <a:xfrm>
            <a:off x="529" y="-1"/>
            <a:ext cx="10079567" cy="1239822"/>
          </a:xfrm>
          <a:solidFill>
            <a:srgbClr val="FFC000"/>
          </a:solidFill>
        </p:spPr>
        <p:txBody>
          <a:bodyPr>
            <a:normAutofit/>
          </a:bodyPr>
          <a:lstStyle/>
          <a:p>
            <a:pPr eaLnBrk="1" hangingPunct="1">
              <a:defRPr/>
            </a:pPr>
            <a:r>
              <a:rPr lang="fr-CA" b="1" dirty="0">
                <a:cs typeface="Times New Roman" pitchFamily="18" charset="0"/>
              </a:rPr>
              <a:t>Fluoride </a:t>
            </a:r>
            <a:r>
              <a:rPr lang="fr-CA" b="1" dirty="0" err="1">
                <a:cs typeface="Times New Roman" pitchFamily="18" charset="0"/>
              </a:rPr>
              <a:t>Toxicity</a:t>
            </a:r>
            <a:br>
              <a:rPr lang="fr-CA" sz="1543" dirty="0">
                <a:cs typeface="Times New Roman" pitchFamily="18" charset="0"/>
              </a:rPr>
            </a:br>
            <a:r>
              <a:rPr lang="fr-CA" sz="1764" b="1" dirty="0">
                <a:cs typeface="Times New Roman" pitchFamily="18" charset="0"/>
              </a:rPr>
              <a:t>SOURCE: base on </a:t>
            </a:r>
            <a:r>
              <a:rPr lang="fr-CA" sz="1764" b="1" dirty="0" err="1">
                <a:cs typeface="Times New Roman" pitchFamily="18" charset="0"/>
              </a:rPr>
              <a:t>lethal</a:t>
            </a:r>
            <a:r>
              <a:rPr lang="fr-CA" sz="1764" b="1" dirty="0">
                <a:cs typeface="Times New Roman" pitchFamily="18" charset="0"/>
              </a:rPr>
              <a:t> (LD 50) de Robert </a:t>
            </a:r>
            <a:r>
              <a:rPr lang="fr-CA" sz="1764" b="1" dirty="0" err="1">
                <a:cs typeface="Times New Roman" pitchFamily="18" charset="0"/>
              </a:rPr>
              <a:t>E.Gosselin</a:t>
            </a:r>
            <a:r>
              <a:rPr lang="fr-CA" sz="1764" b="1" dirty="0">
                <a:cs typeface="Times New Roman" pitchFamily="18" charset="0"/>
              </a:rPr>
              <a:t> and al, 1984. </a:t>
            </a:r>
            <a:r>
              <a:rPr lang="fr-CA" sz="1764" b="1" u="sng" dirty="0" err="1">
                <a:cs typeface="Times New Roman" pitchFamily="18" charset="0"/>
              </a:rPr>
              <a:t>Clinical</a:t>
            </a:r>
            <a:r>
              <a:rPr lang="fr-CA" sz="1764" b="1" u="sng" dirty="0">
                <a:cs typeface="Times New Roman" pitchFamily="18" charset="0"/>
              </a:rPr>
              <a:t> </a:t>
            </a:r>
            <a:r>
              <a:rPr lang="fr-CA" sz="1764" b="1" u="sng" dirty="0" err="1">
                <a:cs typeface="Times New Roman" pitchFamily="18" charset="0"/>
              </a:rPr>
              <a:t>Toxicology</a:t>
            </a:r>
            <a:r>
              <a:rPr lang="fr-CA" sz="1764" b="1" u="sng" dirty="0">
                <a:cs typeface="Times New Roman" pitchFamily="18" charset="0"/>
              </a:rPr>
              <a:t> of Commercial </a:t>
            </a:r>
            <a:r>
              <a:rPr lang="fr-CA" sz="1764" b="1" u="sng" dirty="0" err="1">
                <a:cs typeface="Times New Roman" pitchFamily="18" charset="0"/>
              </a:rPr>
              <a:t>Products</a:t>
            </a:r>
            <a:r>
              <a:rPr lang="fr-CA" sz="1764" b="1" dirty="0">
                <a:cs typeface="Times New Roman" pitchFamily="18" charset="0"/>
              </a:rPr>
              <a:t> 5th </a:t>
            </a:r>
            <a:r>
              <a:rPr lang="fr-CA" sz="1764" b="1" dirty="0" err="1">
                <a:cs typeface="Times New Roman" pitchFamily="18" charset="0"/>
              </a:rPr>
              <a:t>ed</a:t>
            </a:r>
            <a:r>
              <a:rPr lang="fr-CA" sz="1764" b="1" dirty="0">
                <a:cs typeface="Times New Roman" pitchFamily="18" charset="0"/>
              </a:rPr>
              <a:t>., Williams and Wilkins, Baltimore</a:t>
            </a:r>
            <a:r>
              <a:rPr lang="fr-CA" sz="1764" dirty="0">
                <a:cs typeface="Times New Roman" pitchFamily="18" charset="0"/>
              </a:rPr>
              <a:t>.</a:t>
            </a:r>
            <a:endParaRPr lang="fr-CA" sz="1543" dirty="0">
              <a:cs typeface="Times New Roman" pitchFamily="18" charset="0"/>
            </a:endParaRPr>
          </a:p>
        </p:txBody>
      </p:sp>
      <p:pic>
        <p:nvPicPr>
          <p:cNvPr id="31747" name="Picture 3"/>
          <p:cNvPicPr>
            <a:picLocks noChangeAspect="1" noChangeArrowheads="1"/>
          </p:cNvPicPr>
          <p:nvPr/>
        </p:nvPicPr>
        <p:blipFill>
          <a:blip r:embed="rId2" cstate="print"/>
          <a:srcRect/>
          <a:stretch>
            <a:fillRect/>
          </a:stretch>
        </p:blipFill>
        <p:spPr bwMode="auto">
          <a:xfrm>
            <a:off x="2044443" y="1354444"/>
            <a:ext cx="6486972" cy="6205233"/>
          </a:xfrm>
          <a:prstGeom prst="rect">
            <a:avLst/>
          </a:prstGeom>
          <a:noFill/>
          <a:ln w="9525">
            <a:noFill/>
            <a:miter lim="800000"/>
            <a:headEnd/>
            <a:tailEnd/>
          </a:ln>
        </p:spPr>
      </p:pic>
    </p:spTree>
    <p:extLst>
      <p:ext uri="{BB962C8B-B14F-4D97-AF65-F5344CB8AC3E}">
        <p14:creationId xmlns:p14="http://schemas.microsoft.com/office/powerpoint/2010/main" val="8100243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re 1"/>
          <p:cNvSpPr>
            <a:spLocks noGrp="1"/>
          </p:cNvSpPr>
          <p:nvPr>
            <p:ph type="title"/>
          </p:nvPr>
        </p:nvSpPr>
        <p:spPr>
          <a:xfrm>
            <a:off x="182563" y="0"/>
            <a:ext cx="9644062" cy="2493963"/>
          </a:xfrm>
        </p:spPr>
        <p:txBody>
          <a:bodyPr/>
          <a:lstStyle/>
          <a:p>
            <a:pPr eaLnBrk="1"/>
            <a:r>
              <a:rPr lang="en-CA" b="1" dirty="0"/>
              <a:t>Untested, uncontrolled, unregulated chemical waste taken directly from the industry and dripped </a:t>
            </a:r>
            <a:br>
              <a:rPr lang="en-CA" b="1" dirty="0"/>
            </a:br>
            <a:r>
              <a:rPr lang="en-CA" b="1" dirty="0"/>
              <a:t>into your drinking water</a:t>
            </a:r>
            <a:endParaRPr lang="fr-CA" b="1" dirty="0"/>
          </a:p>
        </p:txBody>
      </p:sp>
      <p:pic>
        <p:nvPicPr>
          <p:cNvPr id="20483" name="Picture 2" descr="http://www.corbisimages.com/images/67/994DFAA1-0A8B-45A9-95DE-36ED8741268A/5326.jpg"/>
          <p:cNvPicPr>
            <a:picLocks noChangeAspect="1" noChangeArrowheads="1"/>
          </p:cNvPicPr>
          <p:nvPr/>
        </p:nvPicPr>
        <p:blipFill>
          <a:blip r:embed="rId2" cstate="print"/>
          <a:srcRect/>
          <a:stretch>
            <a:fillRect/>
          </a:stretch>
        </p:blipFill>
        <p:spPr bwMode="auto">
          <a:xfrm>
            <a:off x="682594" y="2708267"/>
            <a:ext cx="6096000" cy="4429156"/>
          </a:xfrm>
          <a:prstGeom prst="rect">
            <a:avLst/>
          </a:prstGeom>
          <a:noFill/>
          <a:ln w="9525">
            <a:noFill/>
            <a:miter lim="800000"/>
            <a:headEnd/>
            <a:tailEnd/>
          </a:ln>
        </p:spPr>
      </p:pic>
      <p:sp>
        <p:nvSpPr>
          <p:cNvPr id="4" name="Rectangle 6"/>
          <p:cNvSpPr>
            <a:spLocks noChangeArrowheads="1"/>
          </p:cNvSpPr>
          <p:nvPr/>
        </p:nvSpPr>
        <p:spPr bwMode="auto">
          <a:xfrm>
            <a:off x="7040576" y="2708267"/>
            <a:ext cx="2825751" cy="4429156"/>
          </a:xfrm>
          <a:prstGeom prst="rect">
            <a:avLst/>
          </a:prstGeom>
          <a:solidFill>
            <a:srgbClr val="FFFF00"/>
          </a:solidFill>
          <a:ln w="9525" algn="ctr">
            <a:solidFill>
              <a:schemeClr val="tx1"/>
            </a:solidFill>
            <a:round/>
            <a:headEnd/>
            <a:tailEnd/>
          </a:ln>
        </p:spPr>
        <p:txBody>
          <a:bodyPr/>
          <a:lstStyle/>
          <a:p>
            <a:pPr algn="ctr"/>
            <a:endParaRPr lang="en-CA" sz="2800" b="1" dirty="0">
              <a:solidFill>
                <a:srgbClr val="FF0000"/>
              </a:solidFill>
            </a:endParaRPr>
          </a:p>
          <a:p>
            <a:pPr algn="ctr"/>
            <a:r>
              <a:rPr lang="en-CA" sz="2800" b="1" dirty="0">
                <a:solidFill>
                  <a:srgbClr val="FF0000"/>
                </a:solidFill>
              </a:rPr>
              <a:t>Not of pharmaceutical grade</a:t>
            </a:r>
          </a:p>
          <a:p>
            <a:pPr algn="ctr"/>
            <a:r>
              <a:rPr lang="en-CA" sz="2800" b="1" dirty="0">
                <a:solidFill>
                  <a:srgbClr val="FF0000"/>
                </a:solidFill>
              </a:rPr>
              <a:t>nor </a:t>
            </a:r>
          </a:p>
          <a:p>
            <a:pPr algn="ctr"/>
            <a:r>
              <a:rPr lang="en-CA" sz="2800" b="1" dirty="0">
                <a:solidFill>
                  <a:srgbClr val="FF0000"/>
                </a:solidFill>
              </a:rPr>
              <a:t>food grade  </a:t>
            </a:r>
          </a:p>
          <a:p>
            <a:pPr algn="ctr"/>
            <a:r>
              <a:rPr lang="en-CA" sz="2800" b="1" dirty="0">
                <a:solidFill>
                  <a:srgbClr val="FF0000"/>
                </a:solidFill>
              </a:rPr>
              <a:t>but </a:t>
            </a:r>
          </a:p>
          <a:p>
            <a:pPr algn="ctr"/>
            <a:r>
              <a:rPr lang="en-CA" sz="2800" b="1" dirty="0">
                <a:solidFill>
                  <a:srgbClr val="FF0000"/>
                </a:solidFill>
              </a:rPr>
              <a:t>industrial grade</a:t>
            </a:r>
          </a:p>
          <a:p>
            <a:pPr algn="ctr"/>
            <a:r>
              <a:rPr lang="en-CA" sz="2800" b="1" dirty="0">
                <a:solidFill>
                  <a:srgbClr val="FF0000"/>
                </a:solidFill>
              </a:rPr>
              <a:t>fluoride.</a:t>
            </a:r>
            <a:endParaRPr lang="fr-CA" sz="2800" b="1" dirty="0">
              <a:solidFill>
                <a:srgbClr val="FF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idx="4294967295"/>
          </p:nvPr>
        </p:nvSpPr>
        <p:spPr>
          <a:xfrm>
            <a:off x="503238" y="301625"/>
            <a:ext cx="9070975" cy="1262063"/>
          </a:xfrm>
          <a:ln/>
        </p:spPr>
        <p:txBody>
          <a:bodyPr tIns="38808"/>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a:t>Are Fluoridation Products “Natural”?</a:t>
            </a:r>
          </a:p>
        </p:txBody>
      </p:sp>
      <p:sp>
        <p:nvSpPr>
          <p:cNvPr id="19458" name="Rectangle 2"/>
          <p:cNvSpPr>
            <a:spLocks noChangeArrowheads="1"/>
          </p:cNvSpPr>
          <p:nvPr/>
        </p:nvSpPr>
        <p:spPr bwMode="auto">
          <a:xfrm>
            <a:off x="468313" y="2065338"/>
            <a:ext cx="9067800" cy="5143500"/>
          </a:xfrm>
          <a:prstGeom prst="rect">
            <a:avLst/>
          </a:prstGeom>
          <a:solidFill>
            <a:srgbClr val="FFFF00"/>
          </a:solidFill>
          <a:ln w="9525">
            <a:noFill/>
            <a:round/>
            <a:headEnd/>
            <a:tailEnd/>
          </a:ln>
          <a:effectLst/>
        </p:spPr>
        <p:txBody>
          <a:bodyPr lIns="90000" tIns="45000" rIns="90000" bIns="45000" anchor="ctr"/>
          <a:lstStyle/>
          <a:p>
            <a:pPr algn="ct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16600" b="1" dirty="0">
                <a:solidFill>
                  <a:srgbClr val="000000"/>
                </a:solidFill>
                <a:ea typeface="DejaVu Sans" charset="0"/>
                <a:cs typeface="DejaVu Sans" charset="0"/>
              </a:rPr>
              <a:t>NO...</a:t>
            </a:r>
          </a:p>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600" b="1" dirty="0">
                <a:solidFill>
                  <a:srgbClr val="000000"/>
                </a:solidFill>
                <a:ea typeface="DejaVu Sans" charset="0"/>
                <a:cs typeface="DejaVu Sans" charset="0"/>
              </a:rPr>
              <a:t>They are MAN-MADE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lstStyle/>
          <a:p>
            <a:r>
              <a:rPr lang="fr-CA" b="1" dirty="0"/>
              <a:t>ARE THEY WATER TREATMENT CHEMICALS?</a:t>
            </a:r>
          </a:p>
        </p:txBody>
      </p:sp>
      <p:sp>
        <p:nvSpPr>
          <p:cNvPr id="3" name="Espace réservé du contenu 2"/>
          <p:cNvSpPr>
            <a:spLocks noGrp="1"/>
          </p:cNvSpPr>
          <p:nvPr>
            <p:ph idx="1"/>
          </p:nvPr>
        </p:nvSpPr>
        <p:spPr/>
        <p:txBody>
          <a:bodyPr anchor="ctr"/>
          <a:lstStyle/>
          <a:p>
            <a:pPr algn="ctr">
              <a:buNone/>
            </a:pPr>
            <a:r>
              <a:rPr lang="fr-CA" sz="4000" b="1" dirty="0"/>
              <a:t>HEALTH CANADA, </a:t>
            </a:r>
          </a:p>
          <a:p>
            <a:pPr algn="ctr">
              <a:buNone/>
            </a:pPr>
            <a:r>
              <a:rPr lang="fr-CA" sz="4000" b="1" dirty="0"/>
              <a:t>THE MINISTRY OF HEALTH AND</a:t>
            </a:r>
          </a:p>
          <a:p>
            <a:pPr algn="ctr">
              <a:buNone/>
            </a:pPr>
            <a:r>
              <a:rPr lang="fr-CA" sz="4000" b="1" dirty="0"/>
              <a:t>PUBLIC HEALTH AUTHORITIES</a:t>
            </a:r>
          </a:p>
          <a:p>
            <a:pPr algn="ctr">
              <a:buNone/>
            </a:pPr>
            <a:r>
              <a:rPr lang="fr-CA" sz="4000" b="1" dirty="0"/>
              <a:t>CLAIM THEY ARE</a:t>
            </a:r>
            <a:r>
              <a:rPr lang="fr-CA" b="1" dirty="0"/>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5404" y="207937"/>
            <a:ext cx="9572692" cy="1714512"/>
          </a:xfrm>
        </p:spPr>
        <p:txBody>
          <a:bodyPr/>
          <a:lstStyle/>
          <a:p>
            <a:r>
              <a:rPr lang="fr-CA" sz="4000" b="1" dirty="0"/>
              <a:t>ARE THEY REALLY WATER TREATMENT CHEMICALS?</a:t>
            </a:r>
          </a:p>
        </p:txBody>
      </p:sp>
      <p:sp>
        <p:nvSpPr>
          <p:cNvPr id="3" name="Espace réservé du contenu 2"/>
          <p:cNvSpPr txBox="1">
            <a:spLocks/>
          </p:cNvSpPr>
          <p:nvPr/>
        </p:nvSpPr>
        <p:spPr>
          <a:xfrm>
            <a:off x="468280" y="2279639"/>
            <a:ext cx="9069387" cy="4929222"/>
          </a:xfrm>
          <a:prstGeom prst="rect">
            <a:avLst/>
          </a:prstGeom>
          <a:solidFill>
            <a:srgbClr val="FFFF00"/>
          </a:solidFill>
        </p:spPr>
        <p:txBody>
          <a:bodyPr/>
          <a:lstStyle/>
          <a:p>
            <a:pPr marL="342900" marR="0" lvl="0" indent="-342900" algn="ctr" defTabSz="449263" rtl="0" eaLnBrk="1" fontAlgn="base" latinLnBrk="0" hangingPunct="0">
              <a:lnSpc>
                <a:spcPct val="93000"/>
              </a:lnSpc>
              <a:spcBef>
                <a:spcPct val="0"/>
              </a:spcBef>
              <a:spcAft>
                <a:spcPts val="1425"/>
              </a:spcAft>
              <a:buClr>
                <a:srgbClr val="000000"/>
              </a:buClr>
              <a:buSzPct val="100000"/>
              <a:buFont typeface="Times New Roman" pitchFamily="18" charset="0"/>
              <a:buNone/>
              <a:tabLst/>
              <a:defRPr/>
            </a:pPr>
            <a:r>
              <a:rPr kumimoji="0" lang="en-CA" sz="16600" b="1" i="0" u="none" strike="noStrike" kern="0" cap="none" spc="0" normalizeH="0" baseline="0" noProof="0" dirty="0">
                <a:ln>
                  <a:noFill/>
                </a:ln>
                <a:solidFill>
                  <a:srgbClr val="000000"/>
                </a:solidFill>
                <a:effectLst/>
                <a:uLnTx/>
                <a:uFillTx/>
                <a:latin typeface="+mn-lt"/>
                <a:ea typeface="+mn-ea"/>
                <a:cs typeface="+mn-cs"/>
              </a:rPr>
              <a:t>NO...</a:t>
            </a:r>
          </a:p>
          <a:p>
            <a:pPr marL="342900" marR="0" lvl="0" algn="ctr" defTabSz="449263" rtl="0" eaLnBrk="1" fontAlgn="base" latinLnBrk="0" hangingPunct="0">
              <a:lnSpc>
                <a:spcPts val="2800"/>
              </a:lnSpc>
              <a:spcBef>
                <a:spcPct val="0"/>
              </a:spcBef>
              <a:spcAft>
                <a:spcPts val="1425"/>
              </a:spcAft>
              <a:buClr>
                <a:srgbClr val="000000"/>
              </a:buClr>
              <a:buSzPct val="100000"/>
              <a:buFont typeface="Times New Roman" pitchFamily="18" charset="0"/>
              <a:buNone/>
              <a:tabLst/>
              <a:defRPr/>
            </a:pPr>
            <a:r>
              <a:rPr kumimoji="0" lang="en-CA" sz="3600" b="1" i="0" u="none" strike="noStrike" kern="0" cap="none" spc="0" normalizeH="0" baseline="0" noProof="0" dirty="0">
                <a:ln>
                  <a:noFill/>
                </a:ln>
                <a:solidFill>
                  <a:srgbClr val="000000"/>
                </a:solidFill>
                <a:effectLst/>
                <a:uLnTx/>
                <a:uFillTx/>
                <a:latin typeface="+mn-lt"/>
                <a:ea typeface="+mn-ea"/>
                <a:cs typeface="+mn-cs"/>
              </a:rPr>
              <a:t>Their aim is not to treat the water</a:t>
            </a:r>
          </a:p>
          <a:p>
            <a:pPr marL="342900" marR="0" lvl="0" algn="ctr" defTabSz="449263" rtl="0" eaLnBrk="1" fontAlgn="base" latinLnBrk="0" hangingPunct="0">
              <a:lnSpc>
                <a:spcPts val="2800"/>
              </a:lnSpc>
              <a:spcBef>
                <a:spcPct val="0"/>
              </a:spcBef>
              <a:spcAft>
                <a:spcPts val="1425"/>
              </a:spcAft>
              <a:buClr>
                <a:srgbClr val="000000"/>
              </a:buClr>
              <a:buSzPct val="100000"/>
              <a:buFont typeface="Times New Roman" pitchFamily="18" charset="0"/>
              <a:buNone/>
              <a:tabLst/>
              <a:defRPr/>
            </a:pPr>
            <a:r>
              <a:rPr kumimoji="0" lang="en-CA" sz="3600" b="1" i="0" u="none" strike="noStrike" kern="0" cap="none" spc="0" normalizeH="0" baseline="0" noProof="0" dirty="0">
                <a:ln>
                  <a:noFill/>
                </a:ln>
                <a:solidFill>
                  <a:srgbClr val="000000"/>
                </a:solidFill>
                <a:effectLst/>
                <a:uLnTx/>
                <a:uFillTx/>
                <a:latin typeface="+mn-lt"/>
                <a:ea typeface="+mn-ea"/>
                <a:cs typeface="+mn-cs"/>
              </a:rPr>
              <a:t> to make it safe and drinkable.</a:t>
            </a:r>
          </a:p>
          <a:p>
            <a:pPr marL="342900" marR="0" lvl="0" algn="ctr" defTabSz="449263" rtl="0" eaLnBrk="1" fontAlgn="base" latinLnBrk="0" hangingPunct="0">
              <a:lnSpc>
                <a:spcPts val="2800"/>
              </a:lnSpc>
              <a:spcBef>
                <a:spcPct val="0"/>
              </a:spcBef>
              <a:spcAft>
                <a:spcPts val="1425"/>
              </a:spcAft>
              <a:buClr>
                <a:srgbClr val="000000"/>
              </a:buClr>
              <a:buSzPct val="100000"/>
              <a:buFont typeface="Times New Roman" pitchFamily="18" charset="0"/>
              <a:buNone/>
              <a:tabLst/>
              <a:defRPr/>
            </a:pPr>
            <a:endParaRPr lang="en-CA" sz="3600" b="1" kern="0" dirty="0">
              <a:solidFill>
                <a:srgbClr val="000000"/>
              </a:solidFill>
              <a:latin typeface="+mn-lt"/>
            </a:endParaRPr>
          </a:p>
          <a:p>
            <a:pPr marL="342900" marR="0" lvl="0" algn="ctr" defTabSz="449263" rtl="0" eaLnBrk="1" fontAlgn="base" latinLnBrk="0" hangingPunct="0">
              <a:lnSpc>
                <a:spcPts val="2800"/>
              </a:lnSpc>
              <a:spcBef>
                <a:spcPct val="0"/>
              </a:spcBef>
              <a:spcAft>
                <a:spcPts val="1425"/>
              </a:spcAft>
              <a:buClr>
                <a:srgbClr val="000000"/>
              </a:buClr>
              <a:buSzPct val="100000"/>
              <a:buFont typeface="Times New Roman" pitchFamily="18" charset="0"/>
              <a:buNone/>
              <a:tabLst/>
              <a:defRPr/>
            </a:pPr>
            <a:r>
              <a:rPr kumimoji="0" lang="en-CA" sz="3600" b="1" i="0" u="none" strike="noStrike" kern="0" cap="none" spc="0" normalizeH="0" baseline="0" noProof="0" dirty="0">
                <a:ln>
                  <a:noFill/>
                </a:ln>
                <a:solidFill>
                  <a:srgbClr val="FF0000"/>
                </a:solidFill>
                <a:effectLst/>
                <a:uLnTx/>
                <a:uFillTx/>
                <a:latin typeface="+mn-lt"/>
                <a:ea typeface="+mn-ea"/>
                <a:cs typeface="+mn-cs"/>
              </a:rPr>
              <a:t>Their aim is to </a:t>
            </a:r>
            <a:r>
              <a:rPr kumimoji="0" lang="en-CA" sz="3600" b="1" i="0" u="none" strike="noStrike" kern="0" cap="none" spc="0" normalizeH="0" baseline="0" noProof="0" dirty="0">
                <a:ln>
                  <a:noFill/>
                </a:ln>
                <a:solidFill>
                  <a:srgbClr val="FF0000"/>
                </a:solidFill>
                <a:uLnTx/>
                <a:uFillTx/>
                <a:latin typeface="+mn-lt"/>
                <a:ea typeface="+mn-ea"/>
                <a:cs typeface="+mn-cs"/>
              </a:rPr>
              <a:t>prevent dental cavities</a:t>
            </a:r>
            <a:r>
              <a:rPr kumimoji="0" lang="en-CA" sz="3600" b="1" i="0" u="none" strike="noStrike" kern="0" cap="none" spc="0" normalizeH="0" baseline="0" noProof="0" dirty="0">
                <a:ln>
                  <a:noFill/>
                </a:ln>
                <a:uLnTx/>
                <a:uFillTx/>
                <a:latin typeface="+mn-lt"/>
                <a:ea typeface="+mn-ea"/>
                <a:cs typeface="+mn-cs"/>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280" y="301625"/>
            <a:ext cx="9104345" cy="2335204"/>
          </a:xfrm>
          <a:noFill/>
        </p:spPr>
        <p:txBody>
          <a:bodyPr/>
          <a:lstStyle/>
          <a:p>
            <a:r>
              <a:rPr lang="fr-CA" sz="4000" b="1" dirty="0"/>
              <a:t>ARE FLUORIDATION CHEMICALS COMPLIANT WITH STANDARD 60 OF THE NATIONAL SANITATION FOUNDATION (NSF)?</a:t>
            </a:r>
          </a:p>
        </p:txBody>
      </p:sp>
      <p:sp>
        <p:nvSpPr>
          <p:cNvPr id="3" name="Espace réservé du contenu 2"/>
          <p:cNvSpPr txBox="1">
            <a:spLocks/>
          </p:cNvSpPr>
          <p:nvPr/>
        </p:nvSpPr>
        <p:spPr>
          <a:xfrm>
            <a:off x="468280" y="2922581"/>
            <a:ext cx="9069387" cy="4286280"/>
          </a:xfrm>
          <a:prstGeom prst="rect">
            <a:avLst/>
          </a:prstGeom>
          <a:solidFill>
            <a:srgbClr val="FFFF00"/>
          </a:solidFill>
        </p:spPr>
        <p:txBody>
          <a:bodyPr/>
          <a:lstStyle/>
          <a:p>
            <a:pPr marL="342900" marR="0" lvl="0" indent="-342900" algn="ctr" defTabSz="449263" rtl="0" eaLnBrk="1" fontAlgn="base" latinLnBrk="0" hangingPunct="0">
              <a:lnSpc>
                <a:spcPct val="93000"/>
              </a:lnSpc>
              <a:spcBef>
                <a:spcPct val="0"/>
              </a:spcBef>
              <a:spcAft>
                <a:spcPts val="1425"/>
              </a:spcAft>
              <a:buClr>
                <a:srgbClr val="000000"/>
              </a:buClr>
              <a:buSzPct val="100000"/>
              <a:buFont typeface="Times New Roman" pitchFamily="18" charset="0"/>
              <a:buNone/>
              <a:tabLst/>
              <a:defRPr/>
            </a:pPr>
            <a:r>
              <a:rPr kumimoji="0" lang="en-CA" sz="16600" b="1" i="0" u="none" strike="noStrike" kern="0" cap="none" spc="0" normalizeH="0" baseline="0" noProof="0" dirty="0">
                <a:ln>
                  <a:noFill/>
                </a:ln>
                <a:solidFill>
                  <a:srgbClr val="000000"/>
                </a:solidFill>
                <a:effectLst/>
                <a:uLnTx/>
                <a:uFillTx/>
                <a:latin typeface="+mn-lt"/>
                <a:ea typeface="+mn-ea"/>
                <a:cs typeface="+mn-cs"/>
              </a:rPr>
              <a:t>NO...</a:t>
            </a:r>
          </a:p>
          <a:p>
            <a:pPr marL="342900" lvl="0" algn="ctr">
              <a:lnSpc>
                <a:spcPts val="3400"/>
              </a:lnSpc>
              <a:spcAft>
                <a:spcPts val="1425"/>
              </a:spcAft>
              <a:defRPr/>
            </a:pPr>
            <a:r>
              <a:rPr kumimoji="0" lang="en-CA" sz="3600" b="1" i="0" u="none" strike="noStrike" kern="0" cap="none" spc="0" normalizeH="0" baseline="0" noProof="0" dirty="0">
                <a:ln>
                  <a:noFill/>
                </a:ln>
                <a:solidFill>
                  <a:srgbClr val="000000"/>
                </a:solidFill>
                <a:effectLst/>
                <a:uLnTx/>
                <a:uFillTx/>
                <a:latin typeface="+mn-lt"/>
                <a:ea typeface="+mn-ea"/>
                <a:cs typeface="+mn-cs"/>
              </a:rPr>
              <a:t>They</a:t>
            </a:r>
            <a:r>
              <a:rPr kumimoji="0" lang="en-CA" sz="3600" b="1" i="0" u="none" strike="noStrike" kern="0" cap="none" spc="0" normalizeH="0" noProof="0" dirty="0">
                <a:ln>
                  <a:noFill/>
                </a:ln>
                <a:solidFill>
                  <a:srgbClr val="000000"/>
                </a:solidFill>
                <a:effectLst/>
                <a:uLnTx/>
                <a:uFillTx/>
                <a:latin typeface="+mn-lt"/>
                <a:ea typeface="+mn-ea"/>
                <a:cs typeface="+mn-cs"/>
              </a:rPr>
              <a:t> have a </a:t>
            </a:r>
            <a:r>
              <a:rPr lang="en-CA" sz="3600" b="1" kern="0" dirty="0">
                <a:solidFill>
                  <a:srgbClr val="000000"/>
                </a:solidFill>
                <a:latin typeface="+mn-lt"/>
              </a:rPr>
              <a:t>NSF </a:t>
            </a:r>
            <a:r>
              <a:rPr kumimoji="0" lang="en-CA" sz="3600" b="1" i="0" u="none" strike="noStrike" kern="0" cap="none" spc="0" normalizeH="0" noProof="0" dirty="0">
                <a:ln>
                  <a:noFill/>
                </a:ln>
                <a:solidFill>
                  <a:srgbClr val="000000"/>
                </a:solidFill>
                <a:effectLst/>
                <a:uLnTx/>
                <a:uFillTx/>
                <a:latin typeface="+mn-lt"/>
                <a:ea typeface="+mn-ea"/>
                <a:cs typeface="+mn-cs"/>
              </a:rPr>
              <a:t>certificate but do not meet </a:t>
            </a:r>
            <a:r>
              <a:rPr lang="en-CA" sz="3600" b="1" dirty="0">
                <a:solidFill>
                  <a:srgbClr val="000000"/>
                </a:solidFill>
                <a:ea typeface="DejaVu Sans" charset="0"/>
                <a:cs typeface="DejaVu Sans" charset="0"/>
              </a:rPr>
              <a:t>all the requirements of </a:t>
            </a:r>
          </a:p>
          <a:p>
            <a:pPr marL="342900" lvl="0" algn="ctr">
              <a:lnSpc>
                <a:spcPts val="3400"/>
              </a:lnSpc>
              <a:spcAft>
                <a:spcPts val="1425"/>
              </a:spcAft>
              <a:defRPr/>
            </a:pPr>
            <a:r>
              <a:rPr lang="en-CA" sz="3600" b="1" dirty="0">
                <a:solidFill>
                  <a:srgbClr val="000000"/>
                </a:solidFill>
                <a:ea typeface="DejaVu Sans" charset="0"/>
                <a:cs typeface="DejaVu Sans" charset="0"/>
              </a:rPr>
              <a:t>NSF Standard 60. </a:t>
            </a:r>
            <a:endParaRPr kumimoji="0" lang="en-CA" sz="3600" b="1" i="0" u="none" strike="noStrike" kern="0" cap="none" spc="0" normalizeH="0" baseline="0" noProof="0" dirty="0">
              <a:ln>
                <a:noFill/>
              </a:ln>
              <a:solidFill>
                <a:srgbClr val="000000"/>
              </a:solidFill>
              <a:effectLst/>
              <a:uLnTx/>
              <a:uFillTx/>
              <a:latin typeface="+mn-lt"/>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5404" y="922317"/>
            <a:ext cx="9069387" cy="5143536"/>
          </a:xfrm>
          <a:solidFill>
            <a:schemeClr val="accent5">
              <a:lumMod val="60000"/>
              <a:lumOff val="40000"/>
            </a:schemeClr>
          </a:solidFill>
        </p:spPr>
        <p:txBody>
          <a:bodyPr/>
          <a:lstStyle/>
          <a:p>
            <a:r>
              <a:rPr lang="en-CA" sz="5400" b="1" dirty="0"/>
              <a:t>The main essential requirement </a:t>
            </a:r>
            <a:br>
              <a:rPr lang="en-CA" sz="5400" b="1" dirty="0"/>
            </a:br>
            <a:r>
              <a:rPr lang="en-CA" sz="5400" b="1" dirty="0"/>
              <a:t>for the NSF Standard 60 is </a:t>
            </a:r>
            <a:r>
              <a:rPr lang="en-CA" sz="5400" b="1" dirty="0">
                <a:solidFill>
                  <a:srgbClr val="FF0000"/>
                </a:solidFill>
              </a:rPr>
              <a:t>chronic toxicological tests </a:t>
            </a:r>
            <a:br>
              <a:rPr lang="en-CA" sz="5400" b="1" dirty="0"/>
            </a:br>
            <a:r>
              <a:rPr lang="en-CA" sz="5400" b="1" dirty="0"/>
              <a:t>that demonstrate </a:t>
            </a:r>
            <a:br>
              <a:rPr lang="en-CA" sz="5400" b="1" dirty="0"/>
            </a:br>
            <a:r>
              <a:rPr lang="en-CA" sz="5400" b="1" dirty="0"/>
              <a:t>safety of the HFSA.</a:t>
            </a:r>
          </a:p>
        </p:txBody>
      </p:sp>
      <p:sp>
        <p:nvSpPr>
          <p:cNvPr id="3" name="Parchemin horizontal 2"/>
          <p:cNvSpPr/>
          <p:nvPr/>
        </p:nvSpPr>
        <p:spPr bwMode="auto">
          <a:xfrm>
            <a:off x="1254098" y="6351605"/>
            <a:ext cx="7215238" cy="1033272"/>
          </a:xfrm>
          <a:prstGeom prst="horizontalScroll">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r>
              <a:rPr kumimoji="0" lang="fr-CA" sz="3600" b="0" i="0" u="none" strike="noStrike" cap="none" normalizeH="0" baseline="0" dirty="0">
                <a:ln>
                  <a:noFill/>
                </a:ln>
                <a:effectLst/>
                <a:latin typeface="Arial" charset="0"/>
              </a:rPr>
              <a:t>«</a:t>
            </a:r>
            <a:r>
              <a:rPr kumimoji="0" lang="en-GB" sz="3600" b="1" i="0" u="none" strike="noStrike" cap="none" normalizeH="0" baseline="0" dirty="0">
                <a:ln>
                  <a:noFill/>
                </a:ln>
                <a:solidFill>
                  <a:srgbClr val="FF0000"/>
                </a:solidFill>
                <a:effectLst/>
                <a:latin typeface="Arial" charset="0"/>
              </a:rPr>
              <a:t>Chronic</a:t>
            </a:r>
            <a:r>
              <a:rPr kumimoji="0" lang="en-GB" sz="3600" b="0" i="0" u="none" strike="noStrike" cap="none" normalizeH="0" baseline="0" dirty="0">
                <a:ln>
                  <a:noFill/>
                </a:ln>
                <a:effectLst/>
                <a:latin typeface="Arial" charset="0"/>
              </a:rPr>
              <a:t>»  means  «</a:t>
            </a:r>
            <a:r>
              <a:rPr kumimoji="0" lang="en-GB" sz="3600" b="1" i="0" u="none" strike="noStrike" cap="none" normalizeH="0" baseline="0" dirty="0">
                <a:ln>
                  <a:noFill/>
                </a:ln>
                <a:solidFill>
                  <a:srgbClr val="FF0000"/>
                </a:solidFill>
                <a:effectLst/>
                <a:latin typeface="Arial" charset="0"/>
              </a:rPr>
              <a:t>long term</a:t>
            </a:r>
            <a:r>
              <a:rPr kumimoji="0" lang="en-GB" sz="3600" b="0" i="0" u="none" strike="noStrike" cap="none" normalizeH="0" baseline="0" dirty="0">
                <a:ln>
                  <a:noFill/>
                </a:ln>
                <a:effectLst/>
                <a:latin typeface="Arial" charset="0"/>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539750" y="301625"/>
            <a:ext cx="9031288" cy="1678012"/>
          </a:xfrm>
          <a:prstGeom prst="rect">
            <a:avLst/>
          </a:prstGeom>
          <a:noFill/>
          <a:ln w="9525">
            <a:noFill/>
            <a:round/>
            <a:headEnd/>
            <a:tailEnd/>
          </a:ln>
          <a:effectLst/>
        </p:spPr>
        <p:txBody>
          <a:bodyPr lIns="90000" tIns="45000" rIns="90000" bIns="45000"/>
          <a:lstStyle/>
          <a:p>
            <a:pPr algn="ct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4400" dirty="0">
                <a:solidFill>
                  <a:srgbClr val="000000"/>
                </a:solidFill>
                <a:ea typeface="DejaVu Sans" charset="0"/>
                <a:cs typeface="DejaVu Sans" charset="0"/>
              </a:rPr>
              <a:t>Are there any Chronic Toxicology Tests available for HFSA?</a:t>
            </a:r>
          </a:p>
        </p:txBody>
      </p:sp>
      <p:sp>
        <p:nvSpPr>
          <p:cNvPr id="22530" name="Rectangle 2"/>
          <p:cNvSpPr>
            <a:spLocks noChangeArrowheads="1"/>
          </p:cNvSpPr>
          <p:nvPr/>
        </p:nvSpPr>
        <p:spPr bwMode="auto">
          <a:xfrm>
            <a:off x="468313" y="1979613"/>
            <a:ext cx="9142412" cy="5227637"/>
          </a:xfrm>
          <a:prstGeom prst="rect">
            <a:avLst/>
          </a:prstGeom>
          <a:solidFill>
            <a:srgbClr val="FFFF00"/>
          </a:solidFill>
          <a:ln w="9525">
            <a:noFill/>
            <a:round/>
            <a:headEnd/>
            <a:tailEnd/>
          </a:ln>
          <a:effectLst/>
        </p:spPr>
        <p:txBody>
          <a:bodyPr lIns="90000" tIns="45000" rIns="90000" bIns="45000"/>
          <a:lstStyle/>
          <a:p>
            <a:pPr algn="ct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16600" b="1" dirty="0">
                <a:solidFill>
                  <a:srgbClr val="000000"/>
                </a:solidFill>
                <a:ea typeface="DejaVu Sans" charset="0"/>
                <a:cs typeface="DejaVu Sans" charset="0"/>
              </a:rPr>
              <a:t>NO...</a:t>
            </a:r>
          </a:p>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600" b="1" dirty="0">
                <a:solidFill>
                  <a:srgbClr val="000000"/>
                </a:solidFill>
                <a:ea typeface="DejaVu Sans" charset="0"/>
                <a:cs typeface="DejaVu Sans" charset="0"/>
              </a:rPr>
              <a:t>NSF Fact Sheet states that toxicological testing is required,</a:t>
            </a:r>
          </a:p>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600" b="1" dirty="0">
                <a:solidFill>
                  <a:srgbClr val="000000"/>
                </a:solidFill>
                <a:ea typeface="DejaVu Sans" charset="0"/>
                <a:cs typeface="DejaVu Sans" charset="0"/>
              </a:rPr>
              <a:t>but the NIEHS 2001 Review, US EPA and Safety Data Sheets state they</a:t>
            </a:r>
          </a:p>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600" b="1" dirty="0">
                <a:solidFill>
                  <a:srgbClr val="000000"/>
                </a:solidFill>
                <a:ea typeface="DejaVu Sans" charset="0"/>
                <a:cs typeface="DejaVu Sans" charset="0"/>
              </a:rPr>
              <a:t>DO NOT EXIST.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Sodium </a:t>
            </a:r>
            <a:r>
              <a:rPr lang="fr-CA" b="1" dirty="0" err="1"/>
              <a:t>Fluorosilicate</a:t>
            </a:r>
            <a:br>
              <a:rPr lang="fr-CA" b="1" dirty="0"/>
            </a:br>
            <a:r>
              <a:rPr lang="fr-CA" dirty="0" err="1"/>
              <a:t>Material</a:t>
            </a:r>
            <a:r>
              <a:rPr lang="fr-CA" dirty="0"/>
              <a:t> </a:t>
            </a:r>
            <a:r>
              <a:rPr lang="fr-CA" dirty="0" err="1"/>
              <a:t>Safety</a:t>
            </a:r>
            <a:r>
              <a:rPr lang="fr-CA" dirty="0"/>
              <a:t> Data </a:t>
            </a:r>
            <a:r>
              <a:rPr lang="fr-CA" dirty="0" err="1"/>
              <a:t>Sheet</a:t>
            </a:r>
            <a:endParaRPr lang="fr-CA" dirty="0"/>
          </a:p>
        </p:txBody>
      </p:sp>
      <p:sp>
        <p:nvSpPr>
          <p:cNvPr id="3" name="Rectangle 2"/>
          <p:cNvSpPr/>
          <p:nvPr/>
        </p:nvSpPr>
        <p:spPr>
          <a:xfrm>
            <a:off x="1111222" y="1708135"/>
            <a:ext cx="8143932" cy="4500591"/>
          </a:xfrm>
          <a:prstGeom prst="rect">
            <a:avLst/>
          </a:prstGeom>
          <a:solidFill>
            <a:schemeClr val="accent5"/>
          </a:solidFill>
        </p:spPr>
        <p:txBody>
          <a:bodyPr wrap="square">
            <a:spAutoFit/>
          </a:bodyPr>
          <a:lstStyle/>
          <a:p>
            <a:r>
              <a:rPr lang="fr-CA" sz="2800" b="1" dirty="0"/>
              <a:t>11. </a:t>
            </a:r>
            <a:r>
              <a:rPr lang="fr-CA" sz="2800" b="1" dirty="0" err="1"/>
              <a:t>Toxicological</a:t>
            </a:r>
            <a:r>
              <a:rPr lang="fr-CA" sz="2800" b="1" dirty="0"/>
              <a:t> Information</a:t>
            </a:r>
          </a:p>
          <a:p>
            <a:r>
              <a:rPr lang="fr-CA" sz="2800" b="1" dirty="0"/>
              <a:t>11.1 Acute </a:t>
            </a:r>
            <a:r>
              <a:rPr lang="fr-CA" sz="2800" b="1" dirty="0" err="1"/>
              <a:t>toxicity</a:t>
            </a:r>
            <a:r>
              <a:rPr lang="fr-CA" sz="2800" b="1" dirty="0"/>
              <a:t>:</a:t>
            </a:r>
          </a:p>
          <a:p>
            <a:r>
              <a:rPr lang="fr-CA" sz="2800" b="1" dirty="0"/>
              <a:t>Inhalation: No data </a:t>
            </a:r>
            <a:r>
              <a:rPr lang="fr-CA" sz="2800" b="1" dirty="0" err="1"/>
              <a:t>available</a:t>
            </a:r>
            <a:r>
              <a:rPr lang="fr-CA" sz="2800" b="1" dirty="0"/>
              <a:t>.</a:t>
            </a:r>
          </a:p>
          <a:p>
            <a:r>
              <a:rPr lang="fr-CA" sz="2800" b="1" dirty="0"/>
              <a:t>Oral: LD50, rat, 125mg/kg (Sodium </a:t>
            </a:r>
            <a:r>
              <a:rPr lang="fr-CA" sz="2800" b="1" dirty="0" err="1"/>
              <a:t>hexafluorosilicate</a:t>
            </a:r>
            <a:r>
              <a:rPr lang="fr-CA" sz="2800" b="1" dirty="0"/>
              <a:t>)</a:t>
            </a:r>
          </a:p>
          <a:p>
            <a:r>
              <a:rPr lang="fr-CA" sz="2800" b="1" dirty="0" err="1"/>
              <a:t>Dermal</a:t>
            </a:r>
            <a:r>
              <a:rPr lang="fr-CA" sz="2800" b="1" dirty="0"/>
              <a:t>: No data </a:t>
            </a:r>
            <a:r>
              <a:rPr lang="fr-CA" sz="2800" b="1" dirty="0" err="1"/>
              <a:t>available</a:t>
            </a:r>
            <a:r>
              <a:rPr lang="fr-CA" sz="2800" b="1" dirty="0"/>
              <a:t>.</a:t>
            </a:r>
          </a:p>
          <a:p>
            <a:r>
              <a:rPr lang="fr-CA" sz="2800" b="1" dirty="0"/>
              <a:t>Irritation: No data </a:t>
            </a:r>
            <a:r>
              <a:rPr lang="fr-CA" sz="2800" b="1" dirty="0" err="1"/>
              <a:t>available</a:t>
            </a:r>
            <a:r>
              <a:rPr lang="fr-CA" sz="2800" b="1" dirty="0"/>
              <a:t>.</a:t>
            </a:r>
          </a:p>
          <a:p>
            <a:r>
              <a:rPr lang="fr-CA" sz="2800" b="1" dirty="0" err="1"/>
              <a:t>Sensitization</a:t>
            </a:r>
            <a:r>
              <a:rPr lang="fr-CA" sz="2800" b="1" dirty="0"/>
              <a:t>: No data </a:t>
            </a:r>
            <a:r>
              <a:rPr lang="fr-CA" sz="2800" b="1" dirty="0" err="1"/>
              <a:t>available</a:t>
            </a:r>
            <a:r>
              <a:rPr lang="fr-CA" sz="2800" b="1" dirty="0"/>
              <a:t>.</a:t>
            </a:r>
          </a:p>
          <a:p>
            <a:r>
              <a:rPr lang="fr-CA" sz="2800" b="1" dirty="0" err="1"/>
              <a:t>Comments</a:t>
            </a:r>
            <a:r>
              <a:rPr lang="fr-CA" sz="2800" b="1" dirty="0"/>
              <a:t>: No data </a:t>
            </a:r>
            <a:r>
              <a:rPr lang="fr-CA" sz="2800" b="1" dirty="0" err="1"/>
              <a:t>available</a:t>
            </a:r>
            <a:r>
              <a:rPr lang="fr-CA" sz="2800" b="1" dirty="0"/>
              <a:t>.</a:t>
            </a:r>
          </a:p>
          <a:p>
            <a:r>
              <a:rPr lang="en-US" sz="2800" b="1" dirty="0"/>
              <a:t>11.2 Chronic toxicity: No data available.</a:t>
            </a:r>
          </a:p>
          <a:p>
            <a:r>
              <a:rPr lang="fr-CA" sz="2800" b="1" dirty="0"/>
              <a:t>11.3 </a:t>
            </a:r>
            <a:r>
              <a:rPr lang="fr-CA" sz="2800" b="1" dirty="0" err="1"/>
              <a:t>Carcinogenic</a:t>
            </a:r>
            <a:r>
              <a:rPr lang="fr-CA" sz="2800" b="1" dirty="0"/>
              <a:t> </a:t>
            </a:r>
            <a:r>
              <a:rPr lang="fr-CA" sz="2800" b="1" dirty="0" err="1"/>
              <a:t>Designation</a:t>
            </a:r>
            <a:r>
              <a:rPr lang="fr-CA" sz="2800" b="1" dirty="0"/>
              <a:t>: None</a:t>
            </a:r>
            <a:endParaRPr lang="fr-CA" sz="2800" dirty="0"/>
          </a:p>
        </p:txBody>
      </p:sp>
      <p:sp>
        <p:nvSpPr>
          <p:cNvPr id="4" name="Rectangle 7"/>
          <p:cNvSpPr>
            <a:spLocks noChangeArrowheads="1"/>
          </p:cNvSpPr>
          <p:nvPr/>
        </p:nvSpPr>
        <p:spPr bwMode="auto">
          <a:xfrm>
            <a:off x="325404" y="6708795"/>
            <a:ext cx="9572692" cy="493690"/>
          </a:xfrm>
          <a:prstGeom prst="rect">
            <a:avLst/>
          </a:prstGeom>
          <a:solidFill>
            <a:srgbClr val="C00000"/>
          </a:solidFill>
          <a:ln w="9525" algn="ctr">
            <a:solidFill>
              <a:schemeClr val="tx1"/>
            </a:solidFill>
            <a:round/>
            <a:headEnd/>
            <a:tailEnd/>
          </a:ln>
        </p:spPr>
        <p:txBody>
          <a:bodyPr/>
          <a:lstStyle/>
          <a:p>
            <a:r>
              <a:rPr lang="fr-CA" sz="2000" b="1" dirty="0">
                <a:solidFill>
                  <a:schemeClr val="bg1"/>
                </a:solidFill>
              </a:rPr>
              <a:t>http://www.fluoridealert.org/pesticides/msds/sodium.fluorosilicate.solvay.pdf</a:t>
            </a:r>
          </a:p>
        </p:txBody>
      </p:sp>
      <p:sp>
        <p:nvSpPr>
          <p:cNvPr id="6" name="Rectangle 5"/>
          <p:cNvSpPr/>
          <p:nvPr/>
        </p:nvSpPr>
        <p:spPr bwMode="auto">
          <a:xfrm>
            <a:off x="1182660" y="5351473"/>
            <a:ext cx="7000924" cy="357190"/>
          </a:xfrm>
          <a:prstGeom prst="rect">
            <a:avLst/>
          </a:prstGeom>
          <a:solidFill>
            <a:srgbClr val="FFFF00">
              <a:alpha val="38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fr-CA" sz="1800" b="0" i="0" u="none" strike="noStrike" cap="none" normalizeH="0" baseline="0">
              <a:ln>
                <a:noFill/>
              </a:ln>
              <a:effectLst/>
              <a:latin typeface="Arial"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254000" y="350838"/>
            <a:ext cx="9499600" cy="5589239"/>
          </a:xfrm>
          <a:prstGeom prst="rect">
            <a:avLst/>
          </a:prstGeom>
          <a:noFill/>
          <a:ln w="9525">
            <a:noFill/>
            <a:round/>
            <a:headEnd/>
            <a:tailEnd/>
          </a:ln>
          <a:effectLst/>
        </p:spPr>
        <p:txBody>
          <a:bodyPr lIns="90000" tIns="45000" rIns="90000" bIns="45000"/>
          <a:lstStyle/>
          <a:p>
            <a:pPr>
              <a:lnSpc>
                <a:spcPct val="100000"/>
              </a:lnSpc>
              <a:buFont typeface="Arial"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CA" sz="3600" b="1" dirty="0">
                <a:solidFill>
                  <a:srgbClr val="000000"/>
                </a:solidFill>
                <a:ea typeface="DejaVu Sans" charset="0"/>
                <a:cs typeface="DejaVu Sans" charset="0"/>
              </a:rPr>
              <a:t>Letters from the US Congressional 	Hearings</a:t>
            </a:r>
          </a:p>
          <a:p>
            <a:pPr>
              <a:lnSpc>
                <a:spcPct val="100000"/>
              </a:lnSpc>
              <a:buFont typeface="Arial"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CA" sz="3600" b="1" dirty="0">
                <a:solidFill>
                  <a:srgbClr val="000000"/>
                </a:solidFill>
                <a:ea typeface="DejaVu Sans" charset="0"/>
                <a:cs typeface="DejaVu Sans" charset="0"/>
              </a:rPr>
              <a:t>US EPA</a:t>
            </a:r>
          </a:p>
          <a:p>
            <a:pPr>
              <a:lnSpc>
                <a:spcPct val="100000"/>
              </a:lnSpc>
              <a:buFont typeface="Arial"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CA" sz="3600" b="1" dirty="0">
                <a:solidFill>
                  <a:srgbClr val="000000"/>
                </a:solidFill>
                <a:ea typeface="DejaVu Sans" charset="0"/>
                <a:cs typeface="DejaVu Sans" charset="0"/>
              </a:rPr>
              <a:t>National Institute of Environmental Health 	Sciences 2001 Review</a:t>
            </a:r>
          </a:p>
          <a:p>
            <a:pPr>
              <a:lnSpc>
                <a:spcPct val="100000"/>
              </a:lnSpc>
              <a:buFont typeface="Arial"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CA" sz="3600" b="1" dirty="0">
                <a:solidFill>
                  <a:srgbClr val="000000"/>
                </a:solidFill>
                <a:ea typeface="DejaVu Sans" charset="0"/>
                <a:cs typeface="DejaVu Sans" charset="0"/>
              </a:rPr>
              <a:t>HEALTH CANADA</a:t>
            </a:r>
          </a:p>
          <a:p>
            <a:pPr>
              <a:lnSpc>
                <a:spcPct val="100000"/>
              </a:lnSpc>
              <a:buFont typeface="Arial"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CA" sz="3600" b="1" dirty="0">
                <a:solidFill>
                  <a:srgbClr val="000000"/>
                </a:solidFill>
                <a:ea typeface="DejaVu Sans" charset="0"/>
                <a:cs typeface="DejaVu Sans" charset="0"/>
              </a:rPr>
              <a:t>ONTARIO MINISTRY OF HEALTH </a:t>
            </a:r>
          </a:p>
          <a:p>
            <a:pPr>
              <a:lnSpc>
                <a:spcPct val="100000"/>
              </a:lnSpc>
              <a:buFont typeface="Arial"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CA" sz="3600" b="1" dirty="0">
                <a:solidFill>
                  <a:srgbClr val="000000"/>
                </a:solidFill>
                <a:ea typeface="DejaVu Sans" charset="0"/>
                <a:cs typeface="DejaVu Sans" charset="0"/>
              </a:rPr>
              <a:t>NSF</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CA" sz="3600" b="1" dirty="0">
                <a:solidFill>
                  <a:srgbClr val="000000"/>
                </a:solidFill>
                <a:ea typeface="DejaVu Sans" charset="0"/>
                <a:cs typeface="DejaVu Sans" charset="0"/>
              </a:rPr>
              <a:t>state that fluoridation products do NOT have TOXICOLOGICAL STUDIES </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CA" sz="3600" b="1" dirty="0">
                <a:solidFill>
                  <a:srgbClr val="000000"/>
                </a:solidFill>
                <a:ea typeface="DejaVu Sans" charset="0"/>
                <a:cs typeface="DejaVu Sans" charset="0"/>
              </a:rPr>
              <a:t>Therefore... </a:t>
            </a:r>
          </a:p>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endParaRPr lang="en-CA" sz="4400" b="1" dirty="0">
              <a:solidFill>
                <a:srgbClr val="000000"/>
              </a:solidFill>
              <a:ea typeface="DejaVu Sans" charset="0"/>
              <a:cs typeface="DejaVu Sans" charset="0"/>
            </a:endParaRPr>
          </a:p>
          <a:p>
            <a:pPr>
              <a:lnSpc>
                <a:spcPct val="100000"/>
              </a:lnSpc>
              <a:buSzPct val="45000"/>
              <a:buFont typeface="Wingdings"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endParaRPr lang="en-CA" sz="4400" b="1" dirty="0">
              <a:solidFill>
                <a:srgbClr val="000000"/>
              </a:solidFill>
              <a:ea typeface="DejaVu Sans" charset="0"/>
              <a:cs typeface="DejaVu Sans" charset="0"/>
            </a:endParaRPr>
          </a:p>
        </p:txBody>
      </p:sp>
      <p:sp>
        <p:nvSpPr>
          <p:cNvPr id="24578" name="Rectangle 2"/>
          <p:cNvSpPr>
            <a:spLocks noChangeArrowheads="1"/>
          </p:cNvSpPr>
          <p:nvPr/>
        </p:nvSpPr>
        <p:spPr bwMode="auto">
          <a:xfrm>
            <a:off x="215776" y="6851650"/>
            <a:ext cx="9571037" cy="708025"/>
          </a:xfrm>
          <a:prstGeom prst="rect">
            <a:avLst/>
          </a:prstGeom>
          <a:solidFill>
            <a:srgbClr val="C00000"/>
          </a:solidFill>
          <a:ln w="9360">
            <a:solidFill>
              <a:srgbClr val="000000"/>
            </a:solidFill>
            <a:round/>
            <a:headEnd/>
            <a:tailEnd/>
          </a:ln>
          <a:effectLst/>
        </p:spPr>
        <p:txBody>
          <a:bodyPr lIns="90000" tIns="45000" rIns="90000" bIns="45000"/>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CA" sz="4400" b="1" dirty="0">
                <a:solidFill>
                  <a:srgbClr val="FFFFFF"/>
                </a:solidFill>
                <a:ea typeface="DejaVu Sans" charset="0"/>
                <a:cs typeface="DejaVu Sans" charset="0"/>
              </a:rPr>
              <a:t>They have not been proven safe...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3966" y="350813"/>
            <a:ext cx="9501254" cy="5786478"/>
          </a:xfrm>
          <a:solidFill>
            <a:srgbClr val="FFFF00"/>
          </a:solidFill>
        </p:spPr>
        <p:txBody>
          <a:bodyPr/>
          <a:lstStyle/>
          <a:p>
            <a:pPr>
              <a:lnSpc>
                <a:spcPct val="100000"/>
              </a:lnSpc>
            </a:pPr>
            <a:r>
              <a:rPr lang="en-CA" b="1" dirty="0"/>
              <a:t>IF FLUORIDATION CHEMICALS </a:t>
            </a:r>
            <a:br>
              <a:rPr lang="en-CA" b="1" dirty="0"/>
            </a:br>
            <a:r>
              <a:rPr lang="en-CA" b="1" dirty="0"/>
              <a:t>DO NOT HAVE LONG TERM TOXICOLOGICAL STUDIES, THEN </a:t>
            </a:r>
            <a:br>
              <a:rPr lang="en-CA" b="1" dirty="0"/>
            </a:br>
            <a:r>
              <a:rPr lang="en-CA" b="1" dirty="0">
                <a:solidFill>
                  <a:srgbClr val="FF0000"/>
                </a:solidFill>
              </a:rPr>
              <a:t>SAFETY</a:t>
            </a:r>
            <a:r>
              <a:rPr lang="en-CA" b="1" dirty="0"/>
              <a:t> </a:t>
            </a:r>
            <a:br>
              <a:rPr lang="en-CA" b="1" dirty="0"/>
            </a:br>
            <a:r>
              <a:rPr lang="en-CA" b="1" dirty="0"/>
              <a:t>CANNOT </a:t>
            </a:r>
            <a:br>
              <a:rPr lang="en-CA" b="1" dirty="0"/>
            </a:br>
            <a:r>
              <a:rPr lang="en-CA" b="1" dirty="0"/>
              <a:t>BE DEMONSTRATED </a:t>
            </a:r>
            <a:endParaRPr lang="fr-CA" b="1" dirty="0"/>
          </a:p>
        </p:txBody>
      </p:sp>
      <p:sp>
        <p:nvSpPr>
          <p:cNvPr id="3" name="Rectangle 7"/>
          <p:cNvSpPr>
            <a:spLocks noChangeArrowheads="1"/>
          </p:cNvSpPr>
          <p:nvPr/>
        </p:nvSpPr>
        <p:spPr bwMode="auto">
          <a:xfrm>
            <a:off x="253966" y="6637357"/>
            <a:ext cx="9572692" cy="708004"/>
          </a:xfrm>
          <a:prstGeom prst="rect">
            <a:avLst/>
          </a:prstGeom>
          <a:solidFill>
            <a:srgbClr val="C00000"/>
          </a:solidFill>
          <a:ln w="9525" algn="ctr">
            <a:solidFill>
              <a:schemeClr val="tx1"/>
            </a:solidFill>
            <a:round/>
            <a:headEnd/>
            <a:tailEnd/>
          </a:ln>
        </p:spPr>
        <p:txBody>
          <a:bodyPr/>
          <a:lstStyle/>
          <a:p>
            <a:r>
              <a:rPr lang="en-CA" sz="4400" b="1" dirty="0">
                <a:solidFill>
                  <a:schemeClr val="bg1"/>
                </a:solidFill>
              </a:rPr>
              <a:t>They are not proven... </a:t>
            </a:r>
            <a:r>
              <a:rPr lang="en-CA" sz="4800" b="1" dirty="0">
                <a:solidFill>
                  <a:schemeClr val="bg1"/>
                </a:solidFill>
                <a:effectLst>
                  <a:outerShdw blurRad="38100" dist="38100" dir="2700000" algn="tl">
                    <a:srgbClr val="000000">
                      <a:alpha val="43137"/>
                    </a:srgbClr>
                  </a:outerShdw>
                </a:effectLst>
              </a:rPr>
              <a:t>safe...</a:t>
            </a:r>
            <a:endParaRPr lang="fr-CA" sz="4400" b="1" dirty="0">
              <a:solidFill>
                <a:schemeClr val="bg1"/>
              </a:solidFill>
              <a:effectLst>
                <a:outerShdw blurRad="38100" dist="38100" dir="2700000" algn="tl">
                  <a:srgbClr val="000000">
                    <a:alpha val="43137"/>
                  </a:srgbClr>
                </a:outerShdw>
              </a:effectLs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254000" y="350838"/>
            <a:ext cx="9499600" cy="5786437"/>
          </a:xfrm>
          <a:prstGeom prst="rect">
            <a:avLst/>
          </a:prstGeom>
          <a:noFill/>
          <a:ln w="9525">
            <a:noFill/>
            <a:round/>
            <a:headEnd/>
            <a:tailEnd/>
          </a:ln>
          <a:effectLst/>
        </p:spPr>
        <p:txBody>
          <a:bodyPr lIns="90000" tIns="45000" rIns="90000" bIns="45000"/>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CA" sz="4400" b="1">
                <a:solidFill>
                  <a:srgbClr val="000000"/>
                </a:solidFill>
                <a:ea typeface="DejaVu Sans" charset="0"/>
                <a:cs typeface="DejaVu Sans" charset="0"/>
              </a:rPr>
              <a:t>Therefore... </a:t>
            </a:r>
          </a:p>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endParaRPr lang="en-CA" sz="4400" b="1">
              <a:solidFill>
                <a:srgbClr val="000000"/>
              </a:solidFill>
              <a:ea typeface="DejaVu Sans" charset="0"/>
              <a:cs typeface="DejaVu Sans" charset="0"/>
            </a:endParaRPr>
          </a:p>
          <a:p>
            <a:pPr>
              <a:lnSpc>
                <a:spcPct val="100000"/>
              </a:lnSpc>
              <a:buSzPct val="45000"/>
              <a:buFont typeface="Wingdings"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endParaRPr lang="en-CA" sz="4400" b="1">
              <a:solidFill>
                <a:srgbClr val="000000"/>
              </a:solidFill>
              <a:ea typeface="DejaVu Sans" charset="0"/>
              <a:cs typeface="DejaVu Sans" charset="0"/>
            </a:endParaRPr>
          </a:p>
        </p:txBody>
      </p:sp>
      <p:sp>
        <p:nvSpPr>
          <p:cNvPr id="25602" name="Rectangle 2"/>
          <p:cNvSpPr>
            <a:spLocks noChangeArrowheads="1"/>
          </p:cNvSpPr>
          <p:nvPr/>
        </p:nvSpPr>
        <p:spPr bwMode="auto">
          <a:xfrm>
            <a:off x="179388" y="5580063"/>
            <a:ext cx="9571037" cy="1260475"/>
          </a:xfrm>
          <a:prstGeom prst="rect">
            <a:avLst/>
          </a:prstGeom>
          <a:solidFill>
            <a:srgbClr val="C00000"/>
          </a:solidFill>
          <a:ln w="9360">
            <a:solidFill>
              <a:srgbClr val="000000"/>
            </a:solidFill>
            <a:round/>
            <a:headEnd/>
            <a:tailEnd/>
          </a:ln>
          <a:effectLst/>
        </p:spPr>
        <p:txBody>
          <a:bodyPr lIns="90000" tIns="45000" rIns="90000" bIns="45000"/>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CA" sz="4400" b="1">
                <a:solidFill>
                  <a:srgbClr val="FFFFFF"/>
                </a:solidFill>
                <a:ea typeface="DejaVu Sans" charset="0"/>
                <a:cs typeface="DejaVu Sans" charset="0"/>
              </a:rPr>
              <a:t>They do not satisfy NSF Standard 60...</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254000" y="350838"/>
            <a:ext cx="9499600" cy="5786437"/>
          </a:xfrm>
          <a:prstGeom prst="rect">
            <a:avLst/>
          </a:prstGeom>
          <a:noFill/>
          <a:ln w="9525">
            <a:noFill/>
            <a:round/>
            <a:headEnd/>
            <a:tailEnd/>
          </a:ln>
          <a:effectLst/>
        </p:spPr>
        <p:txBody>
          <a:bodyPr lIns="90000" tIns="45000" rIns="90000" bIns="45000"/>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CA" sz="4400" b="1" dirty="0">
                <a:solidFill>
                  <a:srgbClr val="000000"/>
                </a:solidFill>
                <a:ea typeface="DejaVu Sans" charset="0"/>
                <a:cs typeface="DejaVu Sans" charset="0"/>
              </a:rPr>
              <a:t>Therefore...</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endParaRPr lang="en-CA" sz="4400" b="1" dirty="0">
              <a:solidFill>
                <a:srgbClr val="000000"/>
              </a:solidFill>
              <a:ea typeface="DejaVu Sans" charset="0"/>
              <a:cs typeface="DejaVu Sans" charset="0"/>
            </a:endParaRP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CA" sz="4400" b="1" dirty="0">
                <a:solidFill>
                  <a:srgbClr val="000000"/>
                </a:solidFill>
                <a:ea typeface="DejaVu Sans" charset="0"/>
                <a:cs typeface="DejaVu Sans" charset="0"/>
              </a:rPr>
              <a:t>THE CERTIFICATION COULD BE CONSIDERED AS INVALID? </a:t>
            </a:r>
          </a:p>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endParaRPr lang="en-CA" sz="4400" b="1" dirty="0">
              <a:solidFill>
                <a:srgbClr val="000000"/>
              </a:solidFill>
              <a:ea typeface="DejaVu Sans" charset="0"/>
              <a:cs typeface="DejaVu Sans" charset="0"/>
            </a:endParaRPr>
          </a:p>
          <a:p>
            <a:pPr>
              <a:lnSpc>
                <a:spcPct val="100000"/>
              </a:lnSpc>
              <a:buSzPct val="45000"/>
              <a:buFont typeface="Wingdings"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endParaRPr lang="en-CA" sz="4400" b="1" dirty="0">
              <a:solidFill>
                <a:srgbClr val="000000"/>
              </a:solidFill>
              <a:ea typeface="DejaVu Sans" charset="0"/>
              <a:cs typeface="DejaVu Sans" charset="0"/>
            </a:endParaRPr>
          </a:p>
        </p:txBody>
      </p:sp>
      <p:sp>
        <p:nvSpPr>
          <p:cNvPr id="26626" name="Rectangle 2"/>
          <p:cNvSpPr>
            <a:spLocks noChangeArrowheads="1"/>
          </p:cNvSpPr>
          <p:nvPr/>
        </p:nvSpPr>
        <p:spPr bwMode="auto">
          <a:xfrm>
            <a:off x="179388" y="4859338"/>
            <a:ext cx="9571037" cy="1979612"/>
          </a:xfrm>
          <a:prstGeom prst="rect">
            <a:avLst/>
          </a:prstGeom>
          <a:solidFill>
            <a:srgbClr val="C00000"/>
          </a:solidFill>
          <a:ln w="9360">
            <a:solidFill>
              <a:srgbClr val="000000"/>
            </a:solidFill>
            <a:round/>
            <a:headEnd/>
            <a:tailEnd/>
          </a:ln>
          <a:effectLst/>
        </p:spPr>
        <p:txBody>
          <a:bodyPr lIns="90000" tIns="45000" rIns="90000" bIns="45000"/>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CA" sz="4400" b="1" dirty="0">
                <a:solidFill>
                  <a:srgbClr val="FFFFFF"/>
                </a:solidFill>
                <a:ea typeface="DejaVu Sans" charset="0"/>
                <a:cs typeface="DejaVu Sans" charset="0"/>
              </a:rPr>
              <a:t>They are not compliant with Quebec and Ontario law (Ontario</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CA" sz="4400" b="1" dirty="0">
                <a:solidFill>
                  <a:srgbClr val="FFFFFF"/>
                </a:solidFill>
                <a:ea typeface="DejaVu Sans" charset="0"/>
                <a:cs typeface="DejaVu Sans" charset="0"/>
              </a:rPr>
              <a:t>Safe Drinking Water Act)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en-CA" b="1" dirty="0"/>
              <a:t>Finally, what are fluoridation chemicals?</a:t>
            </a:r>
            <a:endParaRPr lang="fr-CA" b="1" dirty="0"/>
          </a:p>
        </p:txBody>
      </p:sp>
      <p:sp>
        <p:nvSpPr>
          <p:cNvPr id="4" name="Espace réservé du contenu 3"/>
          <p:cNvSpPr>
            <a:spLocks noGrp="1"/>
          </p:cNvSpPr>
          <p:nvPr>
            <p:ph idx="1"/>
          </p:nvPr>
        </p:nvSpPr>
        <p:spPr>
          <a:solidFill>
            <a:srgbClr val="FFFF00"/>
          </a:solidFill>
        </p:spPr>
        <p:txBody>
          <a:bodyPr anchor="ctr"/>
          <a:lstStyle/>
          <a:p>
            <a:pPr marL="514350" indent="-514350" eaLnBrk="1">
              <a:buFont typeface="Arial" charset="0"/>
              <a:buAutoNum type="arabicPeriod"/>
            </a:pPr>
            <a:r>
              <a:rPr lang="en-CA" b="1" dirty="0">
                <a:solidFill>
                  <a:schemeClr val="accent2"/>
                </a:solidFill>
              </a:rPr>
              <a:t>IF NOT DRUGS?</a:t>
            </a:r>
          </a:p>
          <a:p>
            <a:pPr marL="514350" indent="-514350" eaLnBrk="1">
              <a:buFont typeface="Arial" charset="0"/>
              <a:buAutoNum type="arabicPeriod"/>
            </a:pPr>
            <a:r>
              <a:rPr lang="en-CA" b="1" dirty="0">
                <a:solidFill>
                  <a:schemeClr val="accent2"/>
                </a:solidFill>
              </a:rPr>
              <a:t>IF NOT NATURAL HEALTH PRODUCTS?</a:t>
            </a:r>
          </a:p>
          <a:p>
            <a:pPr marL="514350" indent="-514350" eaLnBrk="1">
              <a:buFont typeface="Arial" charset="0"/>
              <a:buAutoNum type="arabicPeriod"/>
            </a:pPr>
            <a:r>
              <a:rPr lang="en-CA" b="1" dirty="0">
                <a:solidFill>
                  <a:schemeClr val="accent2"/>
                </a:solidFill>
              </a:rPr>
              <a:t>IF NOT MINERAL NUTRIENTS FOR FOOD FORTIFICATION?</a:t>
            </a:r>
          </a:p>
          <a:p>
            <a:pPr marL="514350" indent="-514350" eaLnBrk="1">
              <a:buFont typeface="Arial" charset="0"/>
              <a:buAutoNum type="arabicPeriod"/>
            </a:pPr>
            <a:r>
              <a:rPr lang="en-CA" b="1" dirty="0">
                <a:solidFill>
                  <a:schemeClr val="accent2"/>
                </a:solidFill>
              </a:rPr>
              <a:t>IF NOT FOOD ADDITIVES?</a:t>
            </a:r>
          </a:p>
          <a:p>
            <a:pPr marL="514350" indent="-514350" eaLnBrk="1">
              <a:buFont typeface="Arial" charset="0"/>
              <a:buAutoNum type="arabicPeriod"/>
            </a:pPr>
            <a:r>
              <a:rPr lang="en-CA" b="1" dirty="0">
                <a:solidFill>
                  <a:schemeClr val="accent2"/>
                </a:solidFill>
              </a:rPr>
              <a:t>IF NOT WATER TREATMENT CHEMICALS?</a:t>
            </a:r>
          </a:p>
          <a:p>
            <a:pPr marL="514350" indent="-514350" eaLnBrk="1">
              <a:buFont typeface="Arial" charset="0"/>
              <a:buAutoNum type="arabicPeriod"/>
            </a:pPr>
            <a:r>
              <a:rPr lang="en-CA" b="1" dirty="0">
                <a:solidFill>
                  <a:srgbClr val="FF0000"/>
                </a:solidFill>
              </a:rPr>
              <a:t>THEY MUST BE HAZARDOUS WASTES?</a:t>
            </a:r>
            <a:endParaRPr lang="fr-CA"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25404" y="207937"/>
            <a:ext cx="9467436" cy="2357454"/>
          </a:xfrm>
          <a:solidFill>
            <a:srgbClr val="FFFF00"/>
          </a:solidFill>
          <a:ln>
            <a:solidFill>
              <a:srgbClr val="FF0000"/>
            </a:solidFill>
          </a:ln>
        </p:spPr>
        <p:txBody>
          <a:bodyPr/>
          <a:lstStyle/>
          <a:p>
            <a:r>
              <a:rPr lang="fr-CA" b="1" dirty="0"/>
              <a:t>FLUORIDATION CHEMICALS SATISFY ALL CRITERIA FOR HAZARDOUS AND TOXIC WASTES</a:t>
            </a:r>
          </a:p>
        </p:txBody>
      </p:sp>
      <p:sp>
        <p:nvSpPr>
          <p:cNvPr id="4" name="Espace réservé du contenu 3"/>
          <p:cNvSpPr>
            <a:spLocks noGrp="1"/>
          </p:cNvSpPr>
          <p:nvPr>
            <p:ph idx="1"/>
          </p:nvPr>
        </p:nvSpPr>
        <p:spPr>
          <a:xfrm>
            <a:off x="325404" y="2994019"/>
            <a:ext cx="9358378" cy="3762381"/>
          </a:xfrm>
          <a:solidFill>
            <a:schemeClr val="accent5"/>
          </a:solidFill>
        </p:spPr>
        <p:txBody>
          <a:bodyPr anchor="ctr"/>
          <a:lstStyle/>
          <a:p>
            <a:r>
              <a:rPr lang="fr-CA" dirty="0"/>
              <a:t>Règlement sur les matières dangereuses c. Q-2, r.32, Loi sur la qualité de l'environnement (L.R.Q., c. Q-2, a. 31, 46, 70.19, 109.1 et 124.1)</a:t>
            </a:r>
          </a:p>
          <a:p>
            <a:r>
              <a:rPr lang="en-US" dirty="0"/>
              <a:t>Export and Import of Hazardous Waste and Hazardous Recyclable Material Regulations </a:t>
            </a:r>
            <a:r>
              <a:rPr lang="fr-FR" dirty="0"/>
              <a:t>DORS/2005-149 (FEDERAL)</a:t>
            </a:r>
            <a:endParaRPr lang="fr-CA"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0" y="1"/>
            <a:ext cx="10080625" cy="1874827"/>
          </a:xfrm>
          <a:solidFill>
            <a:srgbClr val="FFFF00"/>
          </a:solidFill>
          <a:ln w="31750">
            <a:solidFill>
              <a:srgbClr val="FF0000"/>
            </a:solidFill>
          </a:ln>
        </p:spPr>
        <p:txBody>
          <a:bodyPr>
            <a:normAutofit fontScale="90000"/>
          </a:bodyPr>
          <a:lstStyle/>
          <a:p>
            <a:pPr fontAlgn="b"/>
            <a:r>
              <a:rPr lang="fr-CA" sz="3400" b="1" dirty="0">
                <a:solidFill>
                  <a:srgbClr val="FF0000"/>
                </a:solidFill>
              </a:rPr>
              <a:t>THE LEGAL CLASSIFICATION OF FLUORIDATION CHEMICALS AS HARZADOUS AND TOXIC SUBSTANCES ARE DETERMINED IN LAWS</a:t>
            </a:r>
            <a:endParaRPr lang="fr-CA" dirty="0">
              <a:solidFill>
                <a:srgbClr val="FF0000"/>
              </a:solidFill>
            </a:endParaRPr>
          </a:p>
        </p:txBody>
      </p:sp>
      <p:sp>
        <p:nvSpPr>
          <p:cNvPr id="4" name="Sous-titre 3"/>
          <p:cNvSpPr>
            <a:spLocks noGrp="1"/>
          </p:cNvSpPr>
          <p:nvPr>
            <p:ph type="subTitle" idx="1"/>
          </p:nvPr>
        </p:nvSpPr>
        <p:spPr>
          <a:xfrm>
            <a:off x="0" y="1979637"/>
            <a:ext cx="10080625" cy="5580038"/>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8575">
            <a:solidFill>
              <a:schemeClr val="tx2">
                <a:lumMod val="50000"/>
              </a:schemeClr>
            </a:solidFill>
          </a:ln>
        </p:spPr>
        <p:txBody>
          <a:bodyPr>
            <a:normAutofit fontScale="47500" lnSpcReduction="20000"/>
          </a:bodyPr>
          <a:lstStyle/>
          <a:p>
            <a:pPr marL="432000" algn="l" fontAlgn="b"/>
            <a:r>
              <a:rPr lang="en-CA" sz="5600" b="1" dirty="0">
                <a:solidFill>
                  <a:schemeClr val="tx1"/>
                </a:solidFill>
              </a:rPr>
              <a:t>13 laws et regulations</a:t>
            </a:r>
          </a:p>
          <a:p>
            <a:pPr marL="432000" algn="l" fontAlgn="b">
              <a:buFont typeface="Arial" pitchFamily="34" charset="0"/>
              <a:buChar char="•"/>
            </a:pPr>
            <a:r>
              <a:rPr lang="fr-CA" b="1" dirty="0"/>
              <a:t> </a:t>
            </a:r>
            <a:r>
              <a:rPr lang="fr-CA" b="1" dirty="0">
                <a:solidFill>
                  <a:schemeClr val="tx1"/>
                </a:solidFill>
              </a:rPr>
              <a:t>Loi sur les produits dangereux L.R.C. (1985), ch. H-3 </a:t>
            </a:r>
          </a:p>
          <a:p>
            <a:pPr marL="432000" algn="l" fontAlgn="b">
              <a:buFont typeface="Arial" pitchFamily="34" charset="0"/>
              <a:buChar char="•"/>
            </a:pPr>
            <a:r>
              <a:rPr lang="fr-CA" b="1" dirty="0">
                <a:solidFill>
                  <a:schemeClr val="tx1"/>
                </a:solidFill>
              </a:rPr>
              <a:t> Liste des substances toxiques – Annexe 1</a:t>
            </a:r>
          </a:p>
          <a:p>
            <a:pPr marL="432000" algn="l" fontAlgn="b">
              <a:buFont typeface="Arial" pitchFamily="34" charset="0"/>
              <a:buChar char="•"/>
            </a:pPr>
            <a:r>
              <a:rPr lang="fr-CA" b="1" dirty="0">
                <a:solidFill>
                  <a:schemeClr val="tx1"/>
                </a:solidFill>
              </a:rPr>
              <a:t> Liste des substances d’intérêts prioritaire LSIP1</a:t>
            </a:r>
            <a:r>
              <a:rPr lang="fr-CA" dirty="0">
                <a:solidFill>
                  <a:schemeClr val="tx1"/>
                </a:solidFill>
              </a:rPr>
              <a:t>.  </a:t>
            </a:r>
            <a:endParaRPr lang="fr-CA" b="1" dirty="0">
              <a:solidFill>
                <a:schemeClr val="tx1"/>
              </a:solidFill>
            </a:endParaRPr>
          </a:p>
          <a:p>
            <a:pPr marL="432000" algn="l">
              <a:buFont typeface="Arial" pitchFamily="34" charset="0"/>
              <a:buChar char="•"/>
            </a:pPr>
            <a:r>
              <a:rPr lang="fr-CA" b="1" dirty="0">
                <a:solidFill>
                  <a:schemeClr val="tx1"/>
                </a:solidFill>
              </a:rPr>
              <a:t> Loi canadienne sur la protection de l'environnement</a:t>
            </a:r>
            <a:r>
              <a:rPr lang="fr-CA" b="1" i="1" dirty="0">
                <a:solidFill>
                  <a:schemeClr val="tx1"/>
                </a:solidFill>
              </a:rPr>
              <a:t> -</a:t>
            </a:r>
            <a:r>
              <a:rPr lang="fr-CA" b="1" dirty="0">
                <a:solidFill>
                  <a:schemeClr val="tx1"/>
                </a:solidFill>
              </a:rPr>
              <a:t>LCPE</a:t>
            </a:r>
            <a:r>
              <a:rPr lang="fr-CA" dirty="0">
                <a:solidFill>
                  <a:schemeClr val="tx1"/>
                </a:solidFill>
              </a:rPr>
              <a:t> (</a:t>
            </a:r>
            <a:r>
              <a:rPr lang="fr-CA" b="1" dirty="0">
                <a:solidFill>
                  <a:schemeClr val="tx1"/>
                </a:solidFill>
              </a:rPr>
              <a:t>1999) CH. 33</a:t>
            </a:r>
            <a:endParaRPr lang="fr-CA" dirty="0">
              <a:solidFill>
                <a:schemeClr val="tx1"/>
              </a:solidFill>
            </a:endParaRPr>
          </a:p>
          <a:p>
            <a:pPr marL="432000" algn="l">
              <a:buFont typeface="Arial" pitchFamily="34" charset="0"/>
              <a:buChar char="•"/>
            </a:pPr>
            <a:r>
              <a:rPr lang="fr-CA" b="1" dirty="0">
                <a:solidFill>
                  <a:schemeClr val="tx1"/>
                </a:solidFill>
              </a:rPr>
              <a:t> Loi de 1992 sur le transport des marchandises dangereuses (1992, ch. 34)</a:t>
            </a:r>
          </a:p>
          <a:p>
            <a:pPr marL="432000" algn="l" fontAlgn="b">
              <a:buFont typeface="Arial" pitchFamily="34" charset="0"/>
              <a:buChar char="•"/>
            </a:pPr>
            <a:r>
              <a:rPr lang="fr-CA" b="1" dirty="0">
                <a:solidFill>
                  <a:schemeClr val="tx1"/>
                </a:solidFill>
              </a:rPr>
              <a:t> Règlement sur le transport des marchandises dangereuses  </a:t>
            </a:r>
            <a:endParaRPr lang="fr-CA" dirty="0">
              <a:solidFill>
                <a:schemeClr val="tx1"/>
              </a:solidFill>
            </a:endParaRPr>
          </a:p>
          <a:p>
            <a:pPr marL="432000" algn="l" fontAlgn="b">
              <a:buFont typeface="Arial" pitchFamily="34" charset="0"/>
              <a:buChar char="•"/>
            </a:pPr>
            <a:r>
              <a:rPr lang="fr-CA" b="1" dirty="0">
                <a:solidFill>
                  <a:schemeClr val="tx1"/>
                </a:solidFill>
              </a:rPr>
              <a:t> Règlement sur l'exportation et l'importation de déchets dangereux et de matières recyclables dangereuses  (REIDDMRD)</a:t>
            </a:r>
          </a:p>
          <a:p>
            <a:pPr marL="432000" algn="l">
              <a:buFont typeface="Arial" pitchFamily="34" charset="0"/>
              <a:buChar char="•"/>
            </a:pPr>
            <a:r>
              <a:rPr lang="fr-CA" b="1" dirty="0">
                <a:solidFill>
                  <a:schemeClr val="tx1"/>
                </a:solidFill>
              </a:rPr>
              <a:t> Règlement sur les mouvements interprovinciaux des déchets dangereux </a:t>
            </a:r>
          </a:p>
          <a:p>
            <a:pPr marL="432000" algn="l" fontAlgn="b">
              <a:buFont typeface="Arial" pitchFamily="34" charset="0"/>
              <a:buChar char="•"/>
            </a:pPr>
            <a:r>
              <a:rPr lang="fr-CA" b="1" dirty="0">
                <a:solidFill>
                  <a:schemeClr val="tx1"/>
                </a:solidFill>
              </a:rPr>
              <a:t> Loi interdisant la vente, l’importation et la publicité de produits dangereux</a:t>
            </a:r>
          </a:p>
          <a:p>
            <a:pPr marL="432000" algn="l">
              <a:buFont typeface="Arial" pitchFamily="34" charset="0"/>
              <a:buChar char="•"/>
            </a:pPr>
            <a:r>
              <a:rPr lang="fr-CA" b="1" dirty="0">
                <a:solidFill>
                  <a:schemeClr val="tx1"/>
                </a:solidFill>
              </a:rPr>
              <a:t> Règlement sur les produits chimiques et contenants de consommation (2001)</a:t>
            </a:r>
            <a:endParaRPr lang="fr-CA" dirty="0">
              <a:solidFill>
                <a:schemeClr val="tx1"/>
              </a:solidFill>
            </a:endParaRPr>
          </a:p>
          <a:p>
            <a:pPr marL="432000" algn="l">
              <a:buFont typeface="Arial" pitchFamily="34" charset="0"/>
              <a:buChar char="•"/>
            </a:pPr>
            <a:r>
              <a:rPr lang="fr-CA" b="1" dirty="0">
                <a:solidFill>
                  <a:schemeClr val="tx1"/>
                </a:solidFill>
              </a:rPr>
              <a:t> Règlement sur les matières dangereuses c. Q-2, r.32</a:t>
            </a:r>
            <a:endParaRPr lang="fr-CA" dirty="0">
              <a:solidFill>
                <a:schemeClr val="tx1"/>
              </a:solidFill>
            </a:endParaRPr>
          </a:p>
          <a:p>
            <a:pPr marL="432000" algn="l">
              <a:buFont typeface="Arial" pitchFamily="34" charset="0"/>
              <a:buChar char="•"/>
            </a:pPr>
            <a:r>
              <a:rPr lang="fr-CA" b="1" dirty="0">
                <a:solidFill>
                  <a:schemeClr val="tx1"/>
                </a:solidFill>
              </a:rPr>
              <a:t> Loi sur le contrôle des renseignements relatifs aux matières dangereuses</a:t>
            </a:r>
            <a:endParaRPr lang="fr-CA" dirty="0">
              <a:solidFill>
                <a:schemeClr val="tx1"/>
              </a:solidFill>
            </a:endParaRPr>
          </a:p>
          <a:p>
            <a:pPr marL="432000" algn="l">
              <a:buFont typeface="Arial" pitchFamily="34" charset="0"/>
              <a:buChar char="•"/>
            </a:pPr>
            <a:r>
              <a:rPr lang="fr-CA" b="1" dirty="0">
                <a:solidFill>
                  <a:schemeClr val="tx1"/>
                </a:solidFill>
              </a:rPr>
              <a:t> Convention de Bâle sur le contrôle des mouvements </a:t>
            </a:r>
            <a:r>
              <a:rPr lang="fr-CA" b="1" dirty="0" err="1">
                <a:solidFill>
                  <a:schemeClr val="tx1"/>
                </a:solidFill>
              </a:rPr>
              <a:t>transfrontiers</a:t>
            </a:r>
            <a:r>
              <a:rPr lang="fr-CA" b="1" dirty="0">
                <a:solidFill>
                  <a:schemeClr val="tx1"/>
                </a:solidFill>
              </a:rPr>
              <a:t> de déchets dangereux et de leur élimination</a:t>
            </a:r>
            <a:endParaRPr lang="fr-CA"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8786" name="Picture 2" descr="msotw9_temp0"/>
          <p:cNvPicPr>
            <a:picLocks noChangeAspect="1" noChangeArrowheads="1"/>
          </p:cNvPicPr>
          <p:nvPr/>
        </p:nvPicPr>
        <p:blipFill>
          <a:blip r:embed="rId2" cstate="print"/>
          <a:srcRect/>
          <a:stretch>
            <a:fillRect/>
          </a:stretch>
        </p:blipFill>
        <p:spPr bwMode="auto">
          <a:xfrm>
            <a:off x="1344083" y="0"/>
            <a:ext cx="7826485" cy="7559675"/>
          </a:xfrm>
          <a:prstGeom prst="rect">
            <a:avLst/>
          </a:prstGeom>
          <a:noFill/>
          <a:ln w="9525">
            <a:noFill/>
            <a:miter lim="800000"/>
            <a:headEnd/>
            <a:tailEnd/>
          </a:ln>
          <a:effectLst/>
        </p:spPr>
      </p:pic>
      <p:sp>
        <p:nvSpPr>
          <p:cNvPr id="2038788" name="Rectangle 4"/>
          <p:cNvSpPr>
            <a:spLocks noChangeArrowheads="1"/>
          </p:cNvSpPr>
          <p:nvPr/>
        </p:nvSpPr>
        <p:spPr bwMode="auto">
          <a:xfrm>
            <a:off x="476030" y="6425724"/>
            <a:ext cx="9604595" cy="783966"/>
          </a:xfrm>
          <a:prstGeom prst="rect">
            <a:avLst/>
          </a:prstGeom>
          <a:solidFill>
            <a:schemeClr val="tx2"/>
          </a:solidFill>
          <a:ln w="38100" cap="sq">
            <a:solidFill>
              <a:schemeClr val="bg2"/>
            </a:solidFill>
            <a:miter lim="800000"/>
            <a:headEnd/>
            <a:tailEnd/>
          </a:ln>
          <a:effectLst/>
        </p:spPr>
        <p:txBody>
          <a:bodyPr wrap="none" lIns="59524" tIns="50397" rIns="59524" bIns="50397" anchor="ctr"/>
          <a:lstStyle/>
          <a:p>
            <a:r>
              <a:rPr lang="fr-CA" sz="2000" dirty="0">
                <a:solidFill>
                  <a:schemeClr val="hlink"/>
                </a:solidFill>
              </a:rPr>
              <a:t>Copie électronique disponible sur le site web d’Action Fluor Québec à :</a:t>
            </a:r>
          </a:p>
          <a:p>
            <a:r>
              <a:rPr lang="fr-CA" sz="2000" dirty="0">
                <a:solidFill>
                  <a:schemeClr val="hlink"/>
                </a:solidFill>
              </a:rPr>
              <a:t>http://www.acmqvq.com/afq/audio-video/Livre%20Rouge-leger.pdf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grpId="0" nodeType="clickEffect">
                                  <p:stCondLst>
                                    <p:cond delay="0"/>
                                  </p:stCondLst>
                                  <p:childTnLst>
                                    <p:set>
                                      <p:cBhvr>
                                        <p:cTn id="6" dur="1" fill="hold">
                                          <p:stCondLst>
                                            <p:cond delay="0"/>
                                          </p:stCondLst>
                                        </p:cTn>
                                        <p:tgtEl>
                                          <p:spTgt spid="2038788"/>
                                        </p:tgtEl>
                                        <p:attrNameLst>
                                          <p:attrName>style.visibility</p:attrName>
                                        </p:attrNameLst>
                                      </p:cBhvr>
                                      <p:to>
                                        <p:strVal val="visible"/>
                                      </p:to>
                                    </p:set>
                                    <p:anim calcmode="lin" valueType="num">
                                      <p:cBhvr additive="base">
                                        <p:cTn id="7" dur="5000" fill="hold"/>
                                        <p:tgtEl>
                                          <p:spTgt spid="2038788"/>
                                        </p:tgtEl>
                                        <p:attrNameLst>
                                          <p:attrName>ppt_x</p:attrName>
                                        </p:attrNameLst>
                                      </p:cBhvr>
                                      <p:tavLst>
                                        <p:tav tm="0">
                                          <p:val>
                                            <p:strVal val="0-#ppt_w/2"/>
                                          </p:val>
                                        </p:tav>
                                        <p:tav tm="100000">
                                          <p:val>
                                            <p:strVal val="#ppt_x"/>
                                          </p:val>
                                        </p:tav>
                                      </p:tavLst>
                                    </p:anim>
                                    <p:anim calcmode="lin" valueType="num">
                                      <p:cBhvr additive="base">
                                        <p:cTn id="8" dur="5000" fill="hold"/>
                                        <p:tgtEl>
                                          <p:spTgt spid="20387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8788" grpId="0" animBg="1"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3238" y="301625"/>
            <a:ext cx="9069387" cy="1406510"/>
          </a:xfrm>
          <a:solidFill>
            <a:schemeClr val="accent5"/>
          </a:solidFill>
        </p:spPr>
        <p:txBody>
          <a:bodyPr/>
          <a:lstStyle/>
          <a:p>
            <a:r>
              <a:rPr lang="fr-CA" b="1" dirty="0"/>
              <a:t>TOXIC SUBSTANCES CAN FIT ONLY TWO CATEGORIES</a:t>
            </a:r>
          </a:p>
        </p:txBody>
      </p:sp>
      <p:sp>
        <p:nvSpPr>
          <p:cNvPr id="3" name="Espace réservé du contenu 2"/>
          <p:cNvSpPr>
            <a:spLocks noGrp="1"/>
          </p:cNvSpPr>
          <p:nvPr>
            <p:ph idx="1"/>
          </p:nvPr>
        </p:nvSpPr>
        <p:spPr>
          <a:xfrm>
            <a:off x="503238" y="2279640"/>
            <a:ext cx="9069387" cy="4143404"/>
          </a:xfrm>
          <a:solidFill>
            <a:srgbClr val="FFFF00"/>
          </a:solidFill>
        </p:spPr>
        <p:txBody>
          <a:bodyPr anchor="ctr"/>
          <a:lstStyle/>
          <a:p>
            <a:pPr marL="514350" indent="-514350">
              <a:lnSpc>
                <a:spcPct val="200000"/>
              </a:lnSpc>
              <a:buFont typeface="+mj-lt"/>
              <a:buAutoNum type="arabicPeriod"/>
            </a:pPr>
            <a:r>
              <a:rPr lang="fr-CA" sz="4000" b="1" dirty="0">
                <a:solidFill>
                  <a:srgbClr val="FF0000"/>
                </a:solidFill>
              </a:rPr>
              <a:t>TOXIC WASTES OR SUBSTANCES</a:t>
            </a:r>
          </a:p>
          <a:p>
            <a:pPr marL="514350" indent="-514350">
              <a:lnSpc>
                <a:spcPct val="200000"/>
              </a:lnSpc>
              <a:buFont typeface="+mj-lt"/>
              <a:buAutoNum type="arabicPeriod"/>
            </a:pPr>
            <a:r>
              <a:rPr lang="fr-CA" sz="4000" b="1" dirty="0">
                <a:solidFill>
                  <a:srgbClr val="FF0000"/>
                </a:solidFill>
              </a:rPr>
              <a:t>DRUGS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3238" y="301625"/>
            <a:ext cx="9069387" cy="6550046"/>
          </a:xfrm>
          <a:solidFill>
            <a:srgbClr val="FFFF00"/>
          </a:solidFill>
        </p:spPr>
        <p:txBody>
          <a:bodyPr/>
          <a:lstStyle/>
          <a:p>
            <a:r>
              <a:rPr lang="fr-CA" b="1" dirty="0"/>
              <a:t> HEALTH CANADA </a:t>
            </a:r>
            <a:br>
              <a:rPr lang="fr-CA" b="1" dirty="0"/>
            </a:br>
            <a:r>
              <a:rPr lang="fr-CA" b="1" dirty="0"/>
              <a:t>HAS NOT APPROVED ANY FLUORIDATION CHEMICALS </a:t>
            </a:r>
            <a:br>
              <a:rPr lang="fr-CA" b="1" dirty="0"/>
            </a:br>
            <a:r>
              <a:rPr lang="fr-CA" b="1" dirty="0"/>
              <a:t>AS DRUGS. </a:t>
            </a:r>
            <a:br>
              <a:rPr lang="fr-CA" b="1" dirty="0"/>
            </a:br>
            <a:br>
              <a:rPr lang="fr-CA" b="1" dirty="0"/>
            </a:br>
            <a:r>
              <a:rPr lang="fr-CA" sz="3600" b="1" dirty="0">
                <a:solidFill>
                  <a:srgbClr val="FF0000"/>
                </a:solidFill>
              </a:rPr>
              <a:t>IT IS ILLEGAL TO ADMINISTER AN APPROVED OR UNAPPROVED DRUG</a:t>
            </a:r>
            <a:br>
              <a:rPr lang="fr-CA" sz="3600" b="1" dirty="0">
                <a:solidFill>
                  <a:srgbClr val="FF0000"/>
                </a:solidFill>
              </a:rPr>
            </a:br>
            <a:r>
              <a:rPr lang="fr-CA" sz="3600" b="1" dirty="0">
                <a:solidFill>
                  <a:srgbClr val="FF0000"/>
                </a:solidFill>
              </a:rPr>
              <a:t>WITHOUT A MEDICAL LICENCE,</a:t>
            </a:r>
            <a:br>
              <a:rPr lang="fr-CA" sz="3600" b="1" dirty="0">
                <a:solidFill>
                  <a:srgbClr val="FF0000"/>
                </a:solidFill>
              </a:rPr>
            </a:br>
            <a:r>
              <a:rPr lang="fr-CA" sz="3600" b="1" dirty="0">
                <a:solidFill>
                  <a:srgbClr val="FF0000"/>
                </a:solidFill>
              </a:rPr>
              <a:t>AND WITHOUT INFORMED CONSENT</a:t>
            </a:r>
            <a:br>
              <a:rPr lang="fr-CA" sz="3600" b="1" dirty="0">
                <a:solidFill>
                  <a:srgbClr val="FF0000"/>
                </a:solidFill>
              </a:rPr>
            </a:br>
            <a:r>
              <a:rPr lang="fr-CA" sz="3600" b="1" dirty="0">
                <a:solidFill>
                  <a:srgbClr val="FF0000"/>
                </a:solidFill>
              </a:rPr>
              <a:t>TO ANY RESIDENT</a:t>
            </a:r>
            <a:r>
              <a:rPr lang="fr-CA" sz="3600" b="1" dirty="0">
                <a:solidFill>
                  <a:schemeClr val="tx1"/>
                </a:solidFill>
              </a:rPr>
              <a:t>.</a:t>
            </a:r>
            <a:endParaRPr lang="fr-CA" b="1" dirty="0">
              <a:solidFill>
                <a:schemeClr val="tx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6842" y="301625"/>
            <a:ext cx="9358378" cy="7006604"/>
          </a:xfrm>
          <a:solidFill>
            <a:srgbClr val="FFFF00"/>
          </a:solidFill>
        </p:spPr>
        <p:txBody>
          <a:bodyPr/>
          <a:lstStyle/>
          <a:p>
            <a:r>
              <a:rPr lang="fr-CA" b="1" dirty="0"/>
              <a:t>ADMINISTERING ANY DRUG, </a:t>
            </a:r>
            <a:br>
              <a:rPr lang="fr-CA" b="1" dirty="0"/>
            </a:br>
            <a:r>
              <a:rPr lang="fr-CA" b="1" dirty="0"/>
              <a:t>APPROVED OR UNAPPROVED,</a:t>
            </a:r>
            <a:br>
              <a:rPr lang="fr-CA" b="1" dirty="0"/>
            </a:br>
            <a:r>
              <a:rPr lang="fr-CA" b="1" dirty="0"/>
              <a:t>TO RESIDENTS </a:t>
            </a:r>
            <a:br>
              <a:rPr lang="fr-CA" b="1" dirty="0"/>
            </a:br>
            <a:r>
              <a:rPr lang="fr-CA" b="1" dirty="0">
                <a:solidFill>
                  <a:srgbClr val="FF0000"/>
                </a:solidFill>
              </a:rPr>
              <a:t>WITHOUT CONSENT </a:t>
            </a:r>
            <a:r>
              <a:rPr lang="fr-CA" b="1" dirty="0"/>
              <a:t>CONTRAVENES </a:t>
            </a:r>
            <a:br>
              <a:rPr lang="fr-CA" b="1" dirty="0"/>
            </a:br>
            <a:r>
              <a:rPr lang="fr-CA" b="1" dirty="0"/>
              <a:t>ARTICLE 7 OF THE </a:t>
            </a:r>
            <a:br>
              <a:rPr lang="fr-CA" b="1" dirty="0"/>
            </a:br>
            <a:r>
              <a:rPr lang="fr-CA" b="1" dirty="0">
                <a:solidFill>
                  <a:schemeClr val="accent2"/>
                </a:solidFill>
              </a:rPr>
              <a:t>CANADIAN CHARTER OF </a:t>
            </a:r>
            <a:br>
              <a:rPr lang="fr-CA" b="1" dirty="0">
                <a:solidFill>
                  <a:schemeClr val="accent2"/>
                </a:solidFill>
              </a:rPr>
            </a:br>
            <a:r>
              <a:rPr lang="fr-CA" b="1" dirty="0">
                <a:solidFill>
                  <a:schemeClr val="accent2"/>
                </a:solidFill>
              </a:rPr>
              <a:t>RIGHTS AND FREEDOMS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noGrp="1" noChangeArrowheads="1"/>
          </p:cNvSpPr>
          <p:nvPr>
            <p:ph type="title" idx="4294967295"/>
          </p:nvPr>
        </p:nvSpPr>
        <p:spPr>
          <a:xfrm>
            <a:off x="503238" y="301625"/>
            <a:ext cx="9070975" cy="1262063"/>
          </a:xfrm>
          <a:solidFill>
            <a:schemeClr val="accent5"/>
          </a:solidFill>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b="1" dirty="0"/>
              <a:t>Drugs Should Not Be Put Into Drinking Water Because:</a:t>
            </a:r>
          </a:p>
        </p:txBody>
      </p:sp>
      <p:sp>
        <p:nvSpPr>
          <p:cNvPr id="21507" name="Rectangle 2"/>
          <p:cNvSpPr>
            <a:spLocks noGrp="1" noChangeArrowheads="1"/>
          </p:cNvSpPr>
          <p:nvPr>
            <p:ph type="body" idx="4294967295"/>
          </p:nvPr>
        </p:nvSpPr>
        <p:spPr>
          <a:xfrm>
            <a:off x="253966" y="1763613"/>
            <a:ext cx="5000625" cy="5616624"/>
          </a:xfrm>
          <a:solidFill>
            <a:srgbClr val="FFFF00"/>
          </a:solidFill>
        </p:spPr>
        <p:txBody>
          <a:bodyPr/>
          <a:lstStyle/>
          <a:p>
            <a:pPr marL="431800" indent="-323850" eaLnBrk="1">
              <a:buSzPct val="45000"/>
              <a:buFont typeface="Wingdings" pitchFamily="2" charset="2"/>
              <a:buNone/>
              <a:tabLst>
                <a:tab pos="723900" algn="l"/>
                <a:tab pos="1447800" algn="l"/>
                <a:tab pos="2171700" algn="l"/>
                <a:tab pos="2895600" algn="l"/>
                <a:tab pos="3619500" algn="l"/>
                <a:tab pos="4343400" algn="l"/>
              </a:tabLst>
            </a:pPr>
            <a:r>
              <a:rPr lang="en-CA" sz="2800" dirty="0"/>
              <a:t>1. No one can control how much of any drug is consumed daily by each individual.</a:t>
            </a:r>
          </a:p>
          <a:p>
            <a:pPr marL="431800" indent="-323850" eaLnBrk="1">
              <a:buSzPct val="45000"/>
              <a:buFont typeface="Wingdings" pitchFamily="2" charset="2"/>
              <a:buNone/>
              <a:tabLst>
                <a:tab pos="723900" algn="l"/>
                <a:tab pos="1447800" algn="l"/>
                <a:tab pos="2171700" algn="l"/>
                <a:tab pos="2895600" algn="l"/>
                <a:tab pos="3619500" algn="l"/>
                <a:tab pos="4343400" algn="l"/>
              </a:tabLst>
            </a:pPr>
            <a:r>
              <a:rPr lang="en-CA" sz="2800" dirty="0"/>
              <a:t>2. Citizens are deprived of Informed Choice:</a:t>
            </a:r>
          </a:p>
          <a:p>
            <a:pPr marL="863600" lvl="1" indent="-323850" eaLnBrk="1">
              <a:buSzPct val="45000"/>
              <a:buFont typeface="Wingdings" pitchFamily="2" charset="2"/>
              <a:buChar char=""/>
              <a:tabLst>
                <a:tab pos="723900" algn="l"/>
                <a:tab pos="1447800" algn="l"/>
                <a:tab pos="2171700" algn="l"/>
                <a:tab pos="2895600" algn="l"/>
                <a:tab pos="3619500" algn="l"/>
                <a:tab pos="4343400" algn="l"/>
              </a:tabLst>
            </a:pPr>
            <a:r>
              <a:rPr lang="en-CA" sz="2400" dirty="0"/>
              <a:t>Information regarding risks and benefits</a:t>
            </a:r>
          </a:p>
          <a:p>
            <a:pPr marL="863600" lvl="1" indent="-323850" eaLnBrk="1">
              <a:buSzPct val="45000"/>
              <a:buFont typeface="Wingdings" pitchFamily="2" charset="2"/>
              <a:buChar char=""/>
              <a:tabLst>
                <a:tab pos="723900" algn="l"/>
                <a:tab pos="1447800" algn="l"/>
                <a:tab pos="2171700" algn="l"/>
                <a:tab pos="2895600" algn="l"/>
                <a:tab pos="3619500" algn="l"/>
                <a:tab pos="4343400" algn="l"/>
              </a:tabLst>
            </a:pPr>
            <a:r>
              <a:rPr lang="en-CA" sz="2400" dirty="0"/>
              <a:t>Choice to refuse or accept drug</a:t>
            </a:r>
          </a:p>
          <a:p>
            <a:pPr marL="863600" lvl="1" indent="-323850" eaLnBrk="1">
              <a:buSzPct val="45000"/>
              <a:buFont typeface="Wingdings" pitchFamily="2" charset="2"/>
              <a:buChar char=""/>
              <a:tabLst>
                <a:tab pos="723900" algn="l"/>
                <a:tab pos="1447800" algn="l"/>
                <a:tab pos="2171700" algn="l"/>
                <a:tab pos="2895600" algn="l"/>
                <a:tab pos="3619500" algn="l"/>
                <a:tab pos="4343400" algn="l"/>
              </a:tabLst>
            </a:pPr>
            <a:r>
              <a:rPr lang="en-CA" sz="2400" dirty="0"/>
              <a:t>No trained professional to assess medical need and adverse effects</a:t>
            </a:r>
          </a:p>
        </p:txBody>
      </p:sp>
      <p:sp>
        <p:nvSpPr>
          <p:cNvPr id="21509" name="Text Box 4"/>
          <p:cNvSpPr txBox="1">
            <a:spLocks noChangeArrowheads="1"/>
          </p:cNvSpPr>
          <p:nvPr/>
        </p:nvSpPr>
        <p:spPr bwMode="auto">
          <a:xfrm>
            <a:off x="5468940" y="1763613"/>
            <a:ext cx="4214842" cy="5616624"/>
          </a:xfrm>
          <a:prstGeom prst="rect">
            <a:avLst/>
          </a:prstGeom>
          <a:noFill/>
          <a:ln w="9525">
            <a:solidFill>
              <a:srgbClr val="FF0000"/>
            </a:solidFill>
            <a:round/>
            <a:headEnd/>
            <a:tailEnd/>
          </a:ln>
        </p:spPr>
        <p:txBody>
          <a:bodyPr lIns="0" tIns="28224" rIns="0" bIns="0" anchor="ctr"/>
          <a:lstStyle/>
          <a:p>
            <a:pPr marL="431800" indent="-323850" algn="ctr">
              <a:spcAft>
                <a:spcPts val="1425"/>
              </a:spcAft>
              <a:buSzPct val="45000"/>
              <a:buFont typeface="Wingdings" pitchFamily="2" charset="2"/>
              <a:buNone/>
              <a:tabLst>
                <a:tab pos="723900" algn="l"/>
                <a:tab pos="1447800" algn="l"/>
                <a:tab pos="2171700" algn="l"/>
                <a:tab pos="2895600" algn="l"/>
                <a:tab pos="3619500" algn="l"/>
                <a:tab pos="4343400" algn="l"/>
              </a:tabLst>
            </a:pPr>
            <a:r>
              <a:rPr lang="en-CA" sz="3200" b="1" dirty="0">
                <a:solidFill>
                  <a:srgbClr val="000000"/>
                </a:solidFill>
              </a:rPr>
              <a:t>MUNICIPALITIES SHOULD NOT USE THE PUBLIC WATER SUPPLY AS A VEHICLE TO ADMINISTER A MEDICATION TO THE POPULATION</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noChangeArrowheads="1"/>
          </p:cNvSpPr>
          <p:nvPr>
            <p:ph type="title" idx="4294967295"/>
          </p:nvPr>
        </p:nvSpPr>
        <p:spPr>
          <a:xfrm>
            <a:off x="503238" y="346075"/>
            <a:ext cx="9070975" cy="1171575"/>
          </a:xfrm>
          <a:solidFill>
            <a:schemeClr val="accent5"/>
          </a:solidFill>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b="1" dirty="0"/>
              <a:t>Fluoridation chemicals</a:t>
            </a:r>
          </a:p>
        </p:txBody>
      </p:sp>
      <p:sp>
        <p:nvSpPr>
          <p:cNvPr id="35843" name="Rectangle 2"/>
          <p:cNvSpPr>
            <a:spLocks noGrp="1" noChangeArrowheads="1"/>
          </p:cNvSpPr>
          <p:nvPr>
            <p:ph type="body" idx="4294967295"/>
          </p:nvPr>
        </p:nvSpPr>
        <p:spPr>
          <a:xfrm>
            <a:off x="503238" y="1768475"/>
            <a:ext cx="9070975" cy="5445125"/>
          </a:xfrm>
          <a:solidFill>
            <a:srgbClr val="FFFF00"/>
          </a:solidFill>
        </p:spPr>
        <p:txBody>
          <a:bodyPr tIns="35280"/>
          <a:lstStyle/>
          <a:p>
            <a:pPr marL="431800" indent="-323850" algn="ctr" eaLnBrk="1">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sz="4000" dirty="0"/>
          </a:p>
          <a:p>
            <a:pPr marL="431800" indent="-323850" algn="ctr" eaLnBrk="1">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4800" b="1" dirty="0">
                <a:solidFill>
                  <a:srgbClr val="0000FF"/>
                </a:solidFill>
              </a:rPr>
              <a:t>NOT</a:t>
            </a:r>
            <a:r>
              <a:rPr lang="en-CA" sz="4800" b="1" dirty="0"/>
              <a:t> Regulated = </a:t>
            </a:r>
            <a:r>
              <a:rPr lang="en-CA" sz="4800" b="1" dirty="0">
                <a:solidFill>
                  <a:srgbClr val="0000FF"/>
                </a:solidFill>
              </a:rPr>
              <a:t>NOT</a:t>
            </a:r>
            <a:r>
              <a:rPr lang="en-CA" sz="4800" b="1" dirty="0"/>
              <a:t> </a:t>
            </a:r>
            <a:r>
              <a:rPr lang="en-CA" sz="4800" b="1" dirty="0">
                <a:solidFill>
                  <a:schemeClr val="tx1"/>
                </a:solidFill>
              </a:rPr>
              <a:t>Safe</a:t>
            </a:r>
            <a:endParaRPr lang="en-CA" sz="4000" b="1" dirty="0"/>
          </a:p>
          <a:p>
            <a:pPr marL="431800" indent="-323850" algn="ctr" eaLnBrk="1">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sz="1800" b="1" dirty="0"/>
          </a:p>
          <a:p>
            <a:pPr marL="431800" indent="-323850" algn="ctr" eaLnBrk="1">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4000" b="1" dirty="0"/>
              <a:t>Don’t we deserve </a:t>
            </a:r>
          </a:p>
          <a:p>
            <a:pPr marL="431800" indent="-323850" algn="ctr" eaLnBrk="1">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4000" b="1" dirty="0"/>
              <a:t>to be </a:t>
            </a:r>
          </a:p>
          <a:p>
            <a:pPr marL="431800" indent="-323850" algn="ctr" eaLnBrk="1">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4000" b="1" dirty="0"/>
              <a:t>protected by </a:t>
            </a:r>
          </a:p>
          <a:p>
            <a:pPr marL="431800" indent="-323850" algn="ctr" eaLnBrk="1">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4000" b="1" dirty="0"/>
              <a:t>Government regulation?</a:t>
            </a:r>
          </a:p>
          <a:p>
            <a:pPr marL="431800" indent="-323850" algn="ctr" eaLnBrk="1">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sz="4000" b="1"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
          <p:cNvSpPr>
            <a:spLocks noGrp="1" noChangeArrowheads="1"/>
          </p:cNvSpPr>
          <p:nvPr>
            <p:ph type="title" idx="4294967295"/>
          </p:nvPr>
        </p:nvSpPr>
        <p:spPr>
          <a:xfrm>
            <a:off x="359792" y="307975"/>
            <a:ext cx="9433048" cy="1543036"/>
          </a:xfrm>
          <a:solidFill>
            <a:schemeClr val="accent5"/>
          </a:solidFill>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b="1" dirty="0"/>
              <a:t>Who determines safety and efficacy of fluoridation chemicals ?</a:t>
            </a:r>
          </a:p>
        </p:txBody>
      </p:sp>
      <p:sp>
        <p:nvSpPr>
          <p:cNvPr id="36867" name="Rectangle 2"/>
          <p:cNvSpPr>
            <a:spLocks noGrp="1" noChangeArrowheads="1"/>
          </p:cNvSpPr>
          <p:nvPr>
            <p:ph type="body" idx="4294967295"/>
          </p:nvPr>
        </p:nvSpPr>
        <p:spPr>
          <a:xfrm>
            <a:off x="503238" y="2136763"/>
            <a:ext cx="9070975" cy="4621225"/>
          </a:xfrm>
          <a:solidFill>
            <a:srgbClr val="FFFF00"/>
          </a:solidFill>
        </p:spPr>
        <p:txBody>
          <a:bodyPr tIns="38808"/>
          <a:lstStyle/>
          <a:p>
            <a:pPr algn="ctr" eaLnBrk="1">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sz="4400" b="1" dirty="0"/>
          </a:p>
          <a:p>
            <a:pPr algn="ctr" eaLnBrk="1">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6600" b="1" dirty="0"/>
              <a:t>NO ONE!</a:t>
            </a:r>
          </a:p>
          <a:p>
            <a:pPr eaLnBrk="1">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sz="2400" dirty="0"/>
          </a:p>
          <a:p>
            <a:pPr eaLnBrk="1">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sz="2400" dirty="0"/>
          </a:p>
          <a:p>
            <a:pPr algn="ctr" eaLnBrk="1">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b="1" dirty="0"/>
              <a:t>NO Government Agency in Canada regulates fluoridation chemicals.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3238" y="301625"/>
            <a:ext cx="9069387" cy="2120890"/>
          </a:xfrm>
          <a:solidFill>
            <a:schemeClr val="accent5"/>
          </a:solidFill>
        </p:spPr>
        <p:txBody>
          <a:bodyPr/>
          <a:lstStyle/>
          <a:p>
            <a:r>
              <a:rPr lang="fr-CA" b="1" dirty="0"/>
              <a:t>WHICH HEALTH AUTHORITIES CLAIM ACCOUNTABILITY FOR FLUORIDATION?</a:t>
            </a:r>
          </a:p>
        </p:txBody>
      </p:sp>
      <p:sp>
        <p:nvSpPr>
          <p:cNvPr id="3" name="Espace réservé du contenu 2"/>
          <p:cNvSpPr>
            <a:spLocks noGrp="1"/>
          </p:cNvSpPr>
          <p:nvPr>
            <p:ph idx="1"/>
          </p:nvPr>
        </p:nvSpPr>
        <p:spPr>
          <a:xfrm>
            <a:off x="503238" y="3136895"/>
            <a:ext cx="9069387" cy="3619505"/>
          </a:xfrm>
          <a:solidFill>
            <a:srgbClr val="FFFF00"/>
          </a:solidFill>
        </p:spPr>
        <p:txBody>
          <a:bodyPr anchor="ctr"/>
          <a:lstStyle/>
          <a:p>
            <a:pPr algn="ctr">
              <a:buNone/>
            </a:pPr>
            <a:r>
              <a:rPr lang="fr-CA" sz="13800" dirty="0"/>
              <a:t>NONE…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p:cNvSpPr>
            <a:spLocks noGrp="1" noChangeArrowheads="1"/>
          </p:cNvSpPr>
          <p:nvPr>
            <p:ph type="title" idx="4294967295"/>
          </p:nvPr>
        </p:nvSpPr>
        <p:spPr>
          <a:xfrm>
            <a:off x="503238" y="251445"/>
            <a:ext cx="9070975" cy="126620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b="1" dirty="0"/>
              <a:t>NO ACCOUNTABILITY</a:t>
            </a:r>
          </a:p>
        </p:txBody>
      </p:sp>
      <p:sp>
        <p:nvSpPr>
          <p:cNvPr id="37891" name="Rectangle 2"/>
          <p:cNvSpPr>
            <a:spLocks noGrp="1" noChangeArrowheads="1"/>
          </p:cNvSpPr>
          <p:nvPr>
            <p:ph type="body" idx="4294967295"/>
          </p:nvPr>
        </p:nvSpPr>
        <p:spPr>
          <a:xfrm>
            <a:off x="503238" y="1547589"/>
            <a:ext cx="9070975" cy="6012086"/>
          </a:xfrm>
          <a:solidFill>
            <a:srgbClr val="FFFF00"/>
          </a:solidFill>
        </p:spPr>
        <p:txBody>
          <a:bodyPr/>
          <a:lstStyle/>
          <a:p>
            <a:pPr marL="431800" indent="-323850" eaLnBrk="1">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dirty="0"/>
              <a:t>It is not logical to accept the advice of those who accept no responsibility for these chemicals:</a:t>
            </a:r>
          </a:p>
          <a:p>
            <a:pPr marL="1727200" lvl="3" indent="-215900" eaLnBrk="1">
              <a:lnSpc>
                <a:spcPts val="4800"/>
              </a:lnSpc>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200" b="1" dirty="0"/>
              <a:t>Health Canada</a:t>
            </a:r>
          </a:p>
          <a:p>
            <a:pPr marL="1727200" lvl="3" indent="-215900" eaLnBrk="1">
              <a:lnSpc>
                <a:spcPts val="4800"/>
              </a:lnSpc>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200" b="1" dirty="0"/>
              <a:t>Ontario Ministry of Health</a:t>
            </a:r>
          </a:p>
          <a:p>
            <a:pPr marL="1727200" lvl="3" indent="-215900" eaLnBrk="1">
              <a:lnSpc>
                <a:spcPts val="4800"/>
              </a:lnSpc>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200" b="1" dirty="0"/>
              <a:t>Ontario Ministry of Environment</a:t>
            </a:r>
          </a:p>
          <a:p>
            <a:pPr marL="1727200" lvl="3" indent="-215900" eaLnBrk="1">
              <a:lnSpc>
                <a:spcPts val="4800"/>
              </a:lnSpc>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200" b="1" dirty="0"/>
              <a:t>Ontario Ministry of Health Promotion</a:t>
            </a:r>
          </a:p>
          <a:p>
            <a:pPr marL="1727200" lvl="3" indent="-215900" eaLnBrk="1">
              <a:lnSpc>
                <a:spcPts val="4800"/>
              </a:lnSpc>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200" b="1" dirty="0"/>
              <a:t>Ontario Dental Association</a:t>
            </a:r>
          </a:p>
          <a:p>
            <a:pPr marL="1727200" lvl="3" indent="-215900" eaLnBrk="1">
              <a:lnSpc>
                <a:spcPts val="4800"/>
              </a:lnSpc>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200" b="1" dirty="0"/>
              <a:t>And over 90 organisations who endorse fluoridation</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
          <p:cNvSpPr>
            <a:spLocks noGrp="1" noChangeArrowheads="1"/>
          </p:cNvSpPr>
          <p:nvPr>
            <p:ph type="title" idx="4294967295"/>
          </p:nvPr>
        </p:nvSpPr>
        <p:spPr>
          <a:xfrm>
            <a:off x="503238" y="207963"/>
            <a:ext cx="9070975" cy="13557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lIns="90000" tIns="85608" rIns="90000" bIns="46800" anchor="b"/>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b="1" dirty="0"/>
              <a:t>Finally, who’s Accountable?</a:t>
            </a:r>
            <a:br>
              <a:rPr lang="en-CA" sz="3200" dirty="0"/>
            </a:br>
            <a:endParaRPr lang="en-CA" sz="3200" dirty="0"/>
          </a:p>
        </p:txBody>
      </p:sp>
      <p:sp>
        <p:nvSpPr>
          <p:cNvPr id="39939" name="Rectangle 2"/>
          <p:cNvSpPr>
            <a:spLocks noGrp="1" noChangeArrowheads="1"/>
          </p:cNvSpPr>
          <p:nvPr>
            <p:ph type="body" idx="4294967295"/>
          </p:nvPr>
        </p:nvSpPr>
        <p:spPr>
          <a:xfrm>
            <a:off x="503808" y="1563689"/>
            <a:ext cx="9070975" cy="5322926"/>
          </a:xfrm>
          <a:solidFill>
            <a:srgbClr val="FFFF00">
              <a:alpha val="87000"/>
            </a:srgbClr>
          </a:solidFill>
        </p:spPr>
        <p:txBody>
          <a:bodyPr anchor="ctr"/>
          <a:lstStyle/>
          <a:p>
            <a:pPr algn="ctr" eaLnBrk="1">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b="1" dirty="0"/>
          </a:p>
          <a:p>
            <a:pPr algn="ctr" eaLnBrk="1">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b="1" dirty="0"/>
              <a:t>Municipalities are legally responsible:</a:t>
            </a:r>
          </a:p>
          <a:p>
            <a:pPr algn="ctr" eaLnBrk="1">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sz="1200" b="1" dirty="0"/>
          </a:p>
          <a:p>
            <a:pPr marL="1727200" lvl="3" indent="-215900" eaLnBrk="1">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200" b="1" dirty="0"/>
              <a:t>You, the councillors, are the final decision makers</a:t>
            </a:r>
          </a:p>
          <a:p>
            <a:pPr marL="1727200" lvl="3" indent="-215900" eaLnBrk="1">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sz="3200" b="1" dirty="0"/>
          </a:p>
          <a:p>
            <a:pPr marL="1727200" lvl="3" indent="-215900" eaLnBrk="1">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200" b="1" dirty="0"/>
              <a:t>for choosing fluoridation chemicals</a:t>
            </a:r>
          </a:p>
          <a:p>
            <a:pPr marL="1727200" lvl="3" indent="-215900" eaLnBrk="1">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sz="3200" b="1" dirty="0"/>
          </a:p>
          <a:p>
            <a:pPr marL="1727200" lvl="3" indent="-215900" eaLnBrk="1">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200" b="1" dirty="0"/>
              <a:t>for adding fluoridation chemicals</a:t>
            </a:r>
          </a:p>
          <a:p>
            <a:pPr marL="1727200" lvl="3" indent="-215900" eaLnBrk="1">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sz="3200" b="1" dirty="0"/>
          </a:p>
          <a:p>
            <a:pPr marL="1727200" lvl="3" indent="-215900" eaLnBrk="1">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200" b="1" dirty="0"/>
              <a:t>.</a:t>
            </a:r>
          </a:p>
        </p:txBody>
      </p:sp>
      <p:sp>
        <p:nvSpPr>
          <p:cNvPr id="4" name="Ellipse 3"/>
          <p:cNvSpPr/>
          <p:nvPr/>
        </p:nvSpPr>
        <p:spPr bwMode="auto">
          <a:xfrm>
            <a:off x="1111222" y="6423043"/>
            <a:ext cx="7929618" cy="914400"/>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pPr>
            <a:r>
              <a:rPr kumimoji="0" lang="fr-CA" sz="2000" b="0" i="0" u="none" strike="noStrike" cap="none" normalizeH="0" baseline="0" dirty="0">
                <a:ln>
                  <a:noFill/>
                </a:ln>
                <a:solidFill>
                  <a:schemeClr val="bg1"/>
                </a:solidFill>
                <a:effectLst/>
                <a:latin typeface="Arial" charset="0"/>
              </a:rPr>
              <a:t>Pleading ignorance</a:t>
            </a:r>
            <a:r>
              <a:rPr kumimoji="0" lang="fr-CA" sz="2000" b="0" i="0" u="none" strike="noStrike" cap="none" normalizeH="0" dirty="0">
                <a:ln>
                  <a:noFill/>
                </a:ln>
                <a:solidFill>
                  <a:schemeClr val="bg1"/>
                </a:solidFill>
                <a:effectLst/>
                <a:latin typeface="Arial" charset="0"/>
              </a:rPr>
              <a:t> of the </a:t>
            </a:r>
            <a:r>
              <a:rPr kumimoji="0" lang="fr-CA" sz="2000" b="0" i="0" u="none" strike="noStrike" cap="none" normalizeH="0" dirty="0" err="1">
                <a:ln>
                  <a:noFill/>
                </a:ln>
                <a:solidFill>
                  <a:schemeClr val="bg1"/>
                </a:solidFill>
                <a:effectLst/>
                <a:latin typeface="Arial" charset="0"/>
              </a:rPr>
              <a:t>law</a:t>
            </a:r>
            <a:r>
              <a:rPr kumimoji="0" lang="fr-CA" sz="2000" b="0" i="0" u="none" strike="noStrike" cap="none" normalizeH="0" dirty="0">
                <a:ln>
                  <a:noFill/>
                </a:ln>
                <a:solidFill>
                  <a:schemeClr val="bg1"/>
                </a:solidFill>
                <a:effectLst/>
                <a:latin typeface="Arial" charset="0"/>
              </a:rPr>
              <a:t> </a:t>
            </a:r>
            <a:r>
              <a:rPr kumimoji="0" lang="fr-CA" sz="2000" b="0" i="0" u="none" strike="noStrike" cap="none" normalizeH="0" dirty="0" err="1">
                <a:ln>
                  <a:noFill/>
                </a:ln>
                <a:solidFill>
                  <a:schemeClr val="bg1"/>
                </a:solidFill>
                <a:effectLst/>
                <a:latin typeface="Arial" charset="0"/>
              </a:rPr>
              <a:t>is</a:t>
            </a:r>
            <a:r>
              <a:rPr kumimoji="0" lang="fr-CA" sz="2000" b="0" i="0" u="none" strike="noStrike" cap="none" normalizeH="0" dirty="0">
                <a:ln>
                  <a:noFill/>
                </a:ln>
                <a:solidFill>
                  <a:schemeClr val="bg1"/>
                </a:solidFill>
                <a:effectLst/>
                <a:latin typeface="Arial" charset="0"/>
              </a:rPr>
              <a:t> not an excuse</a:t>
            </a:r>
            <a:endParaRPr kumimoji="0" lang="fr-CA" sz="2000" b="0" i="0" u="none" strike="noStrike" cap="none" normalizeH="0" baseline="0" dirty="0">
              <a:ln>
                <a:noFill/>
              </a:ln>
              <a:solidFill>
                <a:schemeClr val="bg1"/>
              </a:solidFill>
              <a:effectLst/>
              <a:latin typeface="Arial"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Grp="1" noChangeArrowheads="1"/>
          </p:cNvSpPr>
          <p:nvPr>
            <p:ph type="title" idx="4294967295"/>
          </p:nvPr>
        </p:nvSpPr>
        <p:spPr>
          <a:xfrm>
            <a:off x="720725" y="31750"/>
            <a:ext cx="8567738" cy="12287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lIns="90000" tIns="85608" rIns="90000" bIns="46800" anchor="ctr" anchorCtr="1"/>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Lst>
            </a:pPr>
            <a:r>
              <a:rPr lang="en-CA" b="1" dirty="0"/>
              <a:t>False Assumptions</a:t>
            </a:r>
          </a:p>
        </p:txBody>
      </p:sp>
      <p:sp>
        <p:nvSpPr>
          <p:cNvPr id="44035" name="Rectangle 2"/>
          <p:cNvSpPr>
            <a:spLocks noGrp="1" noChangeArrowheads="1"/>
          </p:cNvSpPr>
          <p:nvPr>
            <p:ph type="subTitle" idx="4294967295"/>
          </p:nvPr>
        </p:nvSpPr>
        <p:spPr>
          <a:xfrm>
            <a:off x="539750" y="1662113"/>
            <a:ext cx="8820150" cy="5400675"/>
          </a:xfrm>
        </p:spPr>
        <p:txBody>
          <a:bodyPr lIns="90000" tIns="122400" rIns="90000" bIns="46800"/>
          <a:lstStyle/>
          <a:p>
            <a:pPr marL="531813" indent="-531813" eaLnBrk="1">
              <a:lnSpc>
                <a:spcPct val="75000"/>
              </a:lnSpc>
              <a:spcBef>
                <a:spcPts val="600"/>
              </a:spcBef>
              <a:spcAft>
                <a:spcPct val="0"/>
              </a:spcAft>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2400" b="1" dirty="0">
                <a:solidFill>
                  <a:srgbClr val="000080"/>
                </a:solidFill>
              </a:rPr>
              <a:t>Tax payers incorrectly assume</a:t>
            </a:r>
            <a:r>
              <a:rPr lang="en-CA" sz="2400" dirty="0"/>
              <a:t> that these products are compliant with Canadian laws, </a:t>
            </a:r>
          </a:p>
          <a:p>
            <a:pPr marL="531813" indent="-531813" eaLnBrk="1">
              <a:lnSpc>
                <a:spcPct val="75000"/>
              </a:lnSpc>
              <a:spcBef>
                <a:spcPts val="600"/>
              </a:spcBef>
              <a:spcAft>
                <a:spcPct val="0"/>
              </a:spcAft>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sz="3500" dirty="0"/>
          </a:p>
          <a:p>
            <a:pPr marL="531813" indent="-531813" eaLnBrk="1">
              <a:lnSpc>
                <a:spcPct val="75000"/>
              </a:lnSpc>
              <a:spcBef>
                <a:spcPts val="600"/>
              </a:spcBef>
              <a:spcAft>
                <a:spcPct val="0"/>
              </a:spcAft>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2400" b="1" dirty="0">
                <a:solidFill>
                  <a:srgbClr val="000080"/>
                </a:solidFill>
              </a:rPr>
              <a:t>Tax payers incorrectly assume</a:t>
            </a:r>
            <a:r>
              <a:rPr lang="en-CA" sz="2400" dirty="0"/>
              <a:t> that these products have been assessed for safety,</a:t>
            </a:r>
          </a:p>
          <a:p>
            <a:pPr marL="531813" indent="-531813" eaLnBrk="1">
              <a:lnSpc>
                <a:spcPct val="75000"/>
              </a:lnSpc>
              <a:spcBef>
                <a:spcPts val="600"/>
              </a:spcBef>
              <a:spcAft>
                <a:spcPct val="0"/>
              </a:spcAft>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sz="3500" dirty="0"/>
          </a:p>
          <a:p>
            <a:pPr marL="531813" indent="-531813" eaLnBrk="1">
              <a:lnSpc>
                <a:spcPct val="75000"/>
              </a:lnSpc>
              <a:spcBef>
                <a:spcPts val="600"/>
              </a:spcBef>
              <a:spcAft>
                <a:spcPct val="0"/>
              </a:spcAft>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2400" b="1" dirty="0">
                <a:solidFill>
                  <a:srgbClr val="000080"/>
                </a:solidFill>
              </a:rPr>
              <a:t>Tax payers incorrectly assume</a:t>
            </a:r>
            <a:r>
              <a:rPr lang="en-CA" sz="2400" dirty="0"/>
              <a:t> that the product reduces cavities when swallowed,</a:t>
            </a:r>
          </a:p>
          <a:p>
            <a:pPr marL="531813" indent="-531813" eaLnBrk="1">
              <a:lnSpc>
                <a:spcPct val="75000"/>
              </a:lnSpc>
              <a:spcBef>
                <a:spcPts val="600"/>
              </a:spcBef>
              <a:spcAft>
                <a:spcPct val="0"/>
              </a:spcAft>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sz="2400" dirty="0"/>
          </a:p>
          <a:p>
            <a:pPr marL="531813" indent="-531813" eaLnBrk="1">
              <a:lnSpc>
                <a:spcPct val="75000"/>
              </a:lnSpc>
              <a:spcBef>
                <a:spcPts val="600"/>
              </a:spcBef>
              <a:spcAft>
                <a:spcPct val="0"/>
              </a:spcAft>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2400" b="1" dirty="0">
                <a:solidFill>
                  <a:srgbClr val="000080"/>
                </a:solidFill>
              </a:rPr>
              <a:t>Taxpayers incorrectly assume </a:t>
            </a:r>
            <a:r>
              <a:rPr lang="en-CA" sz="2400" dirty="0"/>
              <a:t>that the Health Canada panel evaluating these products had the necessary expertise,</a:t>
            </a:r>
          </a:p>
          <a:p>
            <a:pPr marL="531813" indent="-531813" eaLnBrk="1">
              <a:lnSpc>
                <a:spcPct val="75000"/>
              </a:lnSpc>
              <a:spcBef>
                <a:spcPts val="600"/>
              </a:spcBef>
              <a:spcAft>
                <a:spcPct val="0"/>
              </a:spcAft>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sz="2400" dirty="0"/>
          </a:p>
          <a:p>
            <a:pPr marL="531813" indent="-531813" eaLnBrk="1">
              <a:lnSpc>
                <a:spcPct val="75000"/>
              </a:lnSpc>
              <a:spcBef>
                <a:spcPts val="600"/>
              </a:spcBef>
              <a:spcAft>
                <a:spcPct val="0"/>
              </a:spcAft>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2400" b="1" dirty="0">
                <a:solidFill>
                  <a:srgbClr val="000080"/>
                </a:solidFill>
              </a:rPr>
              <a:t>Taxpayers incorrectly assume </a:t>
            </a:r>
            <a:r>
              <a:rPr lang="en-CA" sz="2400" dirty="0"/>
              <a:t>that the Health Canada panel reviewed all available research – not just the research that supports the policy.</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Grp="1" noChangeArrowheads="1"/>
          </p:cNvSpPr>
          <p:nvPr>
            <p:ph type="title" idx="4294967295"/>
          </p:nvPr>
        </p:nvSpPr>
        <p:spPr>
          <a:xfrm>
            <a:off x="503238" y="301625"/>
            <a:ext cx="9070975" cy="1262063"/>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b="1" dirty="0"/>
              <a:t>3 methods for Removing Fluoride</a:t>
            </a:r>
          </a:p>
        </p:txBody>
      </p:sp>
      <p:sp>
        <p:nvSpPr>
          <p:cNvPr id="46083" name="Rectangle 2"/>
          <p:cNvSpPr>
            <a:spLocks noGrp="1" noChangeArrowheads="1"/>
          </p:cNvSpPr>
          <p:nvPr>
            <p:ph type="body" idx="4294967295"/>
          </p:nvPr>
        </p:nvSpPr>
        <p:spPr>
          <a:xfrm>
            <a:off x="682595" y="1768475"/>
            <a:ext cx="8715436" cy="5440386"/>
          </a:xfrm>
          <a:solidFill>
            <a:srgbClr val="FFFF00"/>
          </a:solidFill>
        </p:spPr>
        <p:txBody>
          <a:bodyPr tIns="21168"/>
          <a:lstStyle/>
          <a:p>
            <a:pPr eaLnBrk="1">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2400" b="1" dirty="0"/>
              <a:t>1. Reverse Osmosis</a:t>
            </a:r>
            <a:r>
              <a:rPr lang="en-CA" sz="2400" dirty="0"/>
              <a:t> – water wasteful, expensive to purchase and maintain.</a:t>
            </a:r>
          </a:p>
          <a:p>
            <a:pPr eaLnBrk="1">
              <a:spcBef>
                <a:spcPts val="2838"/>
              </a:spcBef>
              <a:spcAft>
                <a:spcPct val="0"/>
              </a:spcAft>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2400" b="1" dirty="0"/>
              <a:t>2. Distillation</a:t>
            </a:r>
            <a:r>
              <a:rPr lang="en-CA" sz="2400" dirty="0"/>
              <a:t> – expensive to purchase, removes beneficial minerals, energy user</a:t>
            </a:r>
          </a:p>
          <a:p>
            <a:pPr eaLnBrk="1">
              <a:spcBef>
                <a:spcPts val="2838"/>
              </a:spcBef>
              <a:spcAft>
                <a:spcPct val="0"/>
              </a:spcAft>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2400" b="1" dirty="0"/>
              <a:t>3. Stop fluoridating </a:t>
            </a:r>
            <a:r>
              <a:rPr lang="en-CA" sz="2400" dirty="0"/>
              <a:t>–  simple and free</a:t>
            </a:r>
            <a:endParaRPr lang="en-CA" sz="2400" b="1" dirty="0"/>
          </a:p>
          <a:p>
            <a:pPr eaLnBrk="1">
              <a:spcBef>
                <a:spcPts val="2838"/>
              </a:spcBef>
              <a:spcAft>
                <a:spcPct val="0"/>
              </a:spcAft>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CA" sz="900" b="1" dirty="0"/>
          </a:p>
          <a:p>
            <a:pPr algn="ctr" eaLnBrk="1">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600" b="1" dirty="0">
                <a:solidFill>
                  <a:srgbClr val="0000FF"/>
                </a:solidFill>
              </a:rPr>
              <a:t>Which is easier?</a:t>
            </a:r>
          </a:p>
          <a:p>
            <a:pPr algn="ctr" eaLnBrk="1">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600" b="1" dirty="0">
                <a:solidFill>
                  <a:srgbClr val="0000FF"/>
                </a:solidFill>
              </a:rPr>
              <a:t>Which is cheaper?</a:t>
            </a:r>
          </a:p>
          <a:p>
            <a:pPr algn="ctr" eaLnBrk="1">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CA" sz="3600" b="1" dirty="0">
                <a:solidFill>
                  <a:srgbClr val="0000FF"/>
                </a:solidFill>
              </a:rPr>
              <a:t>Which is logical?</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 y="1691605"/>
            <a:ext cx="10080624" cy="5868070"/>
          </a:xfrm>
          <a:gradFill>
            <a:gsLst>
              <a:gs pos="0">
                <a:srgbClr val="5E9EFF"/>
              </a:gs>
              <a:gs pos="39999">
                <a:srgbClr val="85C2FF"/>
              </a:gs>
              <a:gs pos="70000">
                <a:srgbClr val="C4D6EB"/>
              </a:gs>
              <a:gs pos="100000">
                <a:srgbClr val="FFEBFA"/>
              </a:gs>
            </a:gsLst>
            <a:lin ang="5400000" scaled="0"/>
          </a:gradFill>
        </p:spPr>
        <p:txBody>
          <a:bodyPr anchor="t"/>
          <a:lstStyle/>
          <a:p>
            <a:pPr marL="0" indent="0" algn="ctr">
              <a:buNone/>
            </a:pPr>
            <a:endParaRPr lang="en-US" sz="2000" b="1" dirty="0"/>
          </a:p>
          <a:p>
            <a:pPr marL="0" indent="0" algn="ctr">
              <a:lnSpc>
                <a:spcPts val="2700"/>
              </a:lnSpc>
              <a:buNone/>
            </a:pPr>
            <a:r>
              <a:rPr lang="en-US" sz="2800" b="1" dirty="0"/>
              <a:t>THE MINISTRY'S RESPONSE </a:t>
            </a:r>
            <a:r>
              <a:rPr lang="en-US" sz="2800" b="1" dirty="0">
                <a:solidFill>
                  <a:srgbClr val="FF0000"/>
                </a:solidFill>
              </a:rPr>
              <a:t>DOES NOT </a:t>
            </a:r>
            <a:r>
              <a:rPr lang="en-US" sz="2800" b="1" dirty="0"/>
              <a:t>ANSWER THE </a:t>
            </a:r>
          </a:p>
          <a:p>
            <a:pPr marL="0" indent="0" algn="ctr">
              <a:lnSpc>
                <a:spcPts val="2700"/>
              </a:lnSpc>
              <a:buNone/>
            </a:pPr>
            <a:r>
              <a:rPr lang="en-US" sz="2800" b="1" dirty="0"/>
              <a:t>REGIONS RESOLUTION </a:t>
            </a:r>
          </a:p>
          <a:p>
            <a:pPr marL="0" indent="0" algn="ctr">
              <a:lnSpc>
                <a:spcPts val="2700"/>
              </a:lnSpc>
              <a:buNone/>
            </a:pPr>
            <a:r>
              <a:rPr lang="en-US" sz="2800" b="1" dirty="0">
                <a:solidFill>
                  <a:srgbClr val="FF0000"/>
                </a:solidFill>
              </a:rPr>
              <a:t>REQUESTING TO ASSURE THE RESIDENTS </a:t>
            </a:r>
          </a:p>
          <a:p>
            <a:pPr marL="0" indent="0" algn="ctr">
              <a:lnSpc>
                <a:spcPts val="2700"/>
              </a:lnSpc>
              <a:buNone/>
            </a:pPr>
            <a:r>
              <a:rPr lang="en-US" sz="2800" b="1" dirty="0">
                <a:solidFill>
                  <a:srgbClr val="FF0000"/>
                </a:solidFill>
              </a:rPr>
              <a:t>OF THE SAFETY AND EFFICACY OF HFSA</a:t>
            </a:r>
          </a:p>
          <a:p>
            <a:pPr marL="0" indent="0" algn="ctr">
              <a:lnSpc>
                <a:spcPts val="2700"/>
              </a:lnSpc>
              <a:buNone/>
            </a:pPr>
            <a:r>
              <a:rPr lang="en-US" sz="2800" dirty="0"/>
              <a:t> </a:t>
            </a:r>
            <a:r>
              <a:rPr lang="en-US" sz="2800" b="1" dirty="0"/>
              <a:t>FOR THE SOLE PURPOSE OF </a:t>
            </a:r>
          </a:p>
          <a:p>
            <a:pPr marL="0" indent="0" algn="ctr">
              <a:lnSpc>
                <a:spcPts val="2700"/>
              </a:lnSpc>
              <a:buNone/>
            </a:pPr>
            <a:r>
              <a:rPr lang="en-US" sz="2800" b="1" dirty="0"/>
              <a:t>PREVENTING DENTAL CAVITIES </a:t>
            </a:r>
          </a:p>
          <a:p>
            <a:pPr marL="0" indent="0" algn="ctr">
              <a:lnSpc>
                <a:spcPts val="2700"/>
              </a:lnSpc>
              <a:buNone/>
            </a:pPr>
            <a:r>
              <a:rPr lang="en-US" sz="2800" b="1" dirty="0"/>
              <a:t>TO </a:t>
            </a:r>
            <a:r>
              <a:rPr lang="en-US" sz="2800" b="1" dirty="0">
                <a:solidFill>
                  <a:srgbClr val="FF0000"/>
                </a:solidFill>
              </a:rPr>
              <a:t>ALL </a:t>
            </a:r>
            <a:r>
              <a:rPr lang="en-US" sz="2800" b="1" dirty="0"/>
              <a:t>RESIDENTS OF PEEL</a:t>
            </a:r>
            <a:endParaRPr lang="en-US" sz="2800" dirty="0"/>
          </a:p>
          <a:p>
            <a:pPr marL="0" indent="0" algn="ctr">
              <a:lnSpc>
                <a:spcPts val="2700"/>
              </a:lnSpc>
              <a:buNone/>
            </a:pPr>
            <a:r>
              <a:rPr lang="en-US" sz="2800" b="1" dirty="0">
                <a:latin typeface="Calibri" panose="020F0502020204030204" pitchFamily="34" charset="0"/>
              </a:rPr>
              <a:t>BY USING AN </a:t>
            </a:r>
            <a:r>
              <a:rPr lang="en-US" sz="2800" b="1" dirty="0">
                <a:solidFill>
                  <a:srgbClr val="FF0000"/>
                </a:solidFill>
                <a:latin typeface="Calibri" panose="020F0502020204030204" pitchFamily="34" charset="0"/>
              </a:rPr>
              <a:t>UNAPPROVED DRUG</a:t>
            </a:r>
            <a:r>
              <a:rPr lang="en-US" sz="2800" b="1" dirty="0">
                <a:latin typeface="Calibri" panose="020F0502020204030204" pitchFamily="34" charset="0"/>
              </a:rPr>
              <a:t> TO </a:t>
            </a:r>
            <a:r>
              <a:rPr lang="en-US" sz="2800" dirty="0">
                <a:latin typeface="Calibri" panose="020F0502020204030204" pitchFamily="34" charset="0"/>
              </a:rPr>
              <a:t> </a:t>
            </a:r>
            <a:endParaRPr lang="en-US" sz="2800" dirty="0"/>
          </a:p>
          <a:p>
            <a:pPr marL="0" indent="0" algn="ctr">
              <a:lnSpc>
                <a:spcPts val="2700"/>
              </a:lnSpc>
              <a:buNone/>
            </a:pPr>
            <a:r>
              <a:rPr lang="en-US" sz="2800" b="1" dirty="0">
                <a:solidFill>
                  <a:srgbClr val="FF0000"/>
                </a:solidFill>
                <a:latin typeface="Calibri" panose="020F0502020204030204" pitchFamily="34" charset="0"/>
              </a:rPr>
              <a:t>MEDICATE THE RESIDENTS </a:t>
            </a:r>
          </a:p>
          <a:p>
            <a:pPr marL="0" indent="0" algn="ctr">
              <a:lnSpc>
                <a:spcPts val="2700"/>
              </a:lnSpc>
              <a:buNone/>
            </a:pPr>
            <a:r>
              <a:rPr lang="en-US" sz="3600" b="1" dirty="0">
                <a:solidFill>
                  <a:srgbClr val="FF0000"/>
                </a:solidFill>
                <a:latin typeface="Calibri" panose="020F0502020204030204" pitchFamily="34" charset="0"/>
              </a:rPr>
              <a:t>WITHOUT THEIR INFORMED CONSENT</a:t>
            </a:r>
            <a:r>
              <a:rPr lang="en-US" sz="3600" dirty="0">
                <a:latin typeface="Calibri" panose="020F0502020204030204" pitchFamily="34" charset="0"/>
              </a:rPr>
              <a:t> </a:t>
            </a:r>
            <a:endParaRPr lang="en-US" sz="3600" dirty="0"/>
          </a:p>
          <a:p>
            <a:pPr marL="540000" indent="-324000" algn="ctr">
              <a:lnSpc>
                <a:spcPct val="100000"/>
              </a:lnSpc>
              <a:buNone/>
            </a:pPr>
            <a:endParaRPr lang="en-CA" sz="2800" b="1" dirty="0"/>
          </a:p>
        </p:txBody>
      </p:sp>
      <p:sp>
        <p:nvSpPr>
          <p:cNvPr id="4" name="Titre 2"/>
          <p:cNvSpPr>
            <a:spLocks noGrp="1"/>
          </p:cNvSpPr>
          <p:nvPr>
            <p:ph type="title"/>
          </p:nvPr>
        </p:nvSpPr>
        <p:spPr>
          <a:xfrm>
            <a:off x="0" y="107429"/>
            <a:ext cx="10080625" cy="1476499"/>
          </a:xfrm>
          <a:solidFill>
            <a:srgbClr val="FFC000"/>
          </a:solidFill>
        </p:spPr>
        <p:txBody>
          <a:bodyPr/>
          <a:lstStyle/>
          <a:p>
            <a:r>
              <a:rPr lang="fr-CA" dirty="0"/>
              <a:t>MINISTRY OF HEALTH’S RESPONSE LETTER TO PEEL REGION</a:t>
            </a:r>
          </a:p>
        </p:txBody>
      </p:sp>
    </p:spTree>
    <p:extLst>
      <p:ext uri="{BB962C8B-B14F-4D97-AF65-F5344CB8AC3E}">
        <p14:creationId xmlns:p14="http://schemas.microsoft.com/office/powerpoint/2010/main" val="39946951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888" y="1331566"/>
            <a:ext cx="10080624" cy="6228110"/>
          </a:xfrm>
          <a:gradFill>
            <a:gsLst>
              <a:gs pos="0">
                <a:srgbClr val="5E9EFF"/>
              </a:gs>
              <a:gs pos="39999">
                <a:srgbClr val="85C2FF"/>
              </a:gs>
              <a:gs pos="70000">
                <a:srgbClr val="C4D6EB"/>
              </a:gs>
              <a:gs pos="100000">
                <a:srgbClr val="FFEBFA"/>
              </a:gs>
            </a:gsLst>
            <a:lin ang="5400000" scaled="0"/>
          </a:gradFill>
        </p:spPr>
        <p:txBody>
          <a:bodyPr/>
          <a:lstStyle/>
          <a:p>
            <a:pPr marL="0" indent="0" algn="ctr">
              <a:lnSpc>
                <a:spcPts val="1900"/>
              </a:lnSpc>
              <a:buNone/>
            </a:pPr>
            <a:r>
              <a:rPr lang="en-US" sz="1800" b="1" dirty="0"/>
              <a:t>AS YOU HAVE NOW LEARNED, THE PROVINCE HAS </a:t>
            </a:r>
          </a:p>
          <a:p>
            <a:pPr marL="0" indent="0" algn="ctr">
              <a:lnSpc>
                <a:spcPts val="1900"/>
              </a:lnSpc>
              <a:buNone/>
            </a:pPr>
            <a:r>
              <a:rPr lang="en-US" sz="1800" b="1" dirty="0">
                <a:solidFill>
                  <a:srgbClr val="FF0000"/>
                </a:solidFill>
              </a:rPr>
              <a:t>NOT</a:t>
            </a:r>
            <a:r>
              <a:rPr lang="en-US" sz="1800" b="1" dirty="0"/>
              <a:t> PROVIDED THE ANSWERS TO YOU</a:t>
            </a:r>
          </a:p>
          <a:p>
            <a:pPr marL="0" indent="0" algn="ctr">
              <a:lnSpc>
                <a:spcPts val="1900"/>
              </a:lnSpc>
              <a:buNone/>
            </a:pPr>
            <a:r>
              <a:rPr lang="en-US" sz="1800" b="1" dirty="0"/>
              <a:t> IN ORDER FOR REGIONAL COUNCIL</a:t>
            </a:r>
            <a:r>
              <a:rPr lang="en-US" sz="1800" dirty="0"/>
              <a:t> </a:t>
            </a:r>
          </a:p>
          <a:p>
            <a:pPr marL="0" indent="0" algn="ctr">
              <a:lnSpc>
                <a:spcPts val="1900"/>
              </a:lnSpc>
              <a:buNone/>
            </a:pPr>
            <a:r>
              <a:rPr lang="en-US" sz="1800" b="1" dirty="0"/>
              <a:t>TO REPORT BACK TO THE CONCERNED RESIDENTS OF PEEL </a:t>
            </a:r>
          </a:p>
          <a:p>
            <a:pPr marL="0" indent="0" algn="ctr">
              <a:lnSpc>
                <a:spcPts val="1900"/>
              </a:lnSpc>
              <a:buNone/>
            </a:pPr>
            <a:r>
              <a:rPr lang="en-US" sz="1800" b="1" dirty="0"/>
              <a:t>WHO HAVE BEEN ASKING FOR </a:t>
            </a:r>
          </a:p>
          <a:p>
            <a:pPr marL="0" indent="0" algn="ctr">
              <a:lnSpc>
                <a:spcPts val="1900"/>
              </a:lnSpc>
              <a:buNone/>
            </a:pPr>
            <a:r>
              <a:rPr lang="en-US" sz="1800" b="1" dirty="0"/>
              <a:t>PROOF OF SAFETY AND EFFICACY SINCE 2011</a:t>
            </a:r>
          </a:p>
          <a:p>
            <a:pPr marL="0" indent="0" algn="ctr">
              <a:lnSpc>
                <a:spcPts val="1900"/>
              </a:lnSpc>
              <a:buNone/>
            </a:pPr>
            <a:r>
              <a:rPr lang="en-US" sz="1800" b="1" dirty="0">
                <a:solidFill>
                  <a:srgbClr val="FF0000"/>
                </a:solidFill>
                <a:latin typeface="+mj-lt"/>
              </a:rPr>
              <a:t>NO EVIDENCE OF SAFETY AND EFFICACY </a:t>
            </a:r>
            <a:r>
              <a:rPr lang="en-US" sz="1800" b="1" dirty="0">
                <a:solidFill>
                  <a:srgbClr val="FF0000"/>
                </a:solidFill>
              </a:rPr>
              <a:t>(NOT ENDORSEMENTS) </a:t>
            </a:r>
            <a:endParaRPr lang="en-US" sz="1800" b="1" dirty="0">
              <a:latin typeface="+mj-lt"/>
            </a:endParaRPr>
          </a:p>
          <a:p>
            <a:pPr marL="0" indent="0" algn="ctr">
              <a:lnSpc>
                <a:spcPts val="1900"/>
              </a:lnSpc>
              <a:buNone/>
            </a:pPr>
            <a:r>
              <a:rPr lang="en-US" sz="1800" b="1" dirty="0"/>
              <a:t>MEANS</a:t>
            </a:r>
            <a:r>
              <a:rPr lang="en-US" sz="1800" dirty="0"/>
              <a:t> </a:t>
            </a:r>
          </a:p>
          <a:p>
            <a:pPr marL="0" indent="0" algn="ctr">
              <a:lnSpc>
                <a:spcPts val="1900"/>
              </a:lnSpc>
              <a:buNone/>
            </a:pPr>
            <a:r>
              <a:rPr lang="en-US" sz="2800" b="1" dirty="0">
                <a:solidFill>
                  <a:srgbClr val="FF0000"/>
                </a:solidFill>
              </a:rPr>
              <a:t>YOU CANNOT CLAIM SAFETY AND EFFICACY</a:t>
            </a:r>
            <a:r>
              <a:rPr lang="en-US" sz="2800" dirty="0">
                <a:solidFill>
                  <a:srgbClr val="FF0000"/>
                </a:solidFill>
              </a:rPr>
              <a:t> </a:t>
            </a:r>
          </a:p>
          <a:p>
            <a:pPr marL="0" indent="0" algn="ctr">
              <a:lnSpc>
                <a:spcPts val="1900"/>
              </a:lnSpc>
              <a:buNone/>
            </a:pPr>
            <a:r>
              <a:rPr lang="en-US" sz="1800" b="1" dirty="0"/>
              <a:t>THEREFORE, THE INFORMATION YOU ARE RELYING ON FROM </a:t>
            </a:r>
          </a:p>
          <a:p>
            <a:pPr marL="0" indent="0" algn="ctr">
              <a:lnSpc>
                <a:spcPts val="1900"/>
              </a:lnSpc>
              <a:buNone/>
            </a:pPr>
            <a:r>
              <a:rPr lang="en-US" sz="1800" b="1" dirty="0"/>
              <a:t>PUBLIC OFFICIALS IS </a:t>
            </a:r>
            <a:r>
              <a:rPr lang="en-US" sz="1800" b="1" dirty="0">
                <a:solidFill>
                  <a:srgbClr val="FF0000"/>
                </a:solidFill>
              </a:rPr>
              <a:t>INVALID</a:t>
            </a:r>
            <a:r>
              <a:rPr lang="en-US" sz="1800" b="1" dirty="0"/>
              <a:t> AS CLAIMS FOR </a:t>
            </a:r>
          </a:p>
          <a:p>
            <a:pPr marL="0" indent="0" algn="ctr">
              <a:lnSpc>
                <a:spcPts val="1900"/>
              </a:lnSpc>
              <a:buNone/>
            </a:pPr>
            <a:r>
              <a:rPr lang="en-US" sz="1800" b="1" dirty="0">
                <a:solidFill>
                  <a:srgbClr val="FF0000"/>
                </a:solidFill>
              </a:rPr>
              <a:t>SAFETY AND EFFICACY OF HFSA</a:t>
            </a:r>
            <a:r>
              <a:rPr lang="en-US" sz="1800" dirty="0"/>
              <a:t> </a:t>
            </a:r>
          </a:p>
          <a:p>
            <a:pPr marL="0" indent="0" algn="ctr">
              <a:lnSpc>
                <a:spcPts val="1900"/>
              </a:lnSpc>
              <a:buNone/>
            </a:pPr>
            <a:r>
              <a:rPr lang="en-US" sz="1800" b="1" dirty="0">
                <a:solidFill>
                  <a:srgbClr val="FF0000"/>
                </a:solidFill>
              </a:rPr>
              <a:t>MUST BE BACKED UP BY REQUIRED TOXICOLIGAL STUDIES</a:t>
            </a:r>
            <a:r>
              <a:rPr lang="en-US" sz="1800" dirty="0"/>
              <a:t> </a:t>
            </a:r>
          </a:p>
          <a:p>
            <a:pPr marL="0" indent="0" algn="ctr">
              <a:lnSpc>
                <a:spcPts val="1900"/>
              </a:lnSpc>
              <a:buNone/>
            </a:pPr>
            <a:r>
              <a:rPr lang="en-US" sz="1800" b="1" dirty="0"/>
              <a:t>WHICH I HAVE CONFIRMED FOR YOU TODAY</a:t>
            </a:r>
          </a:p>
          <a:p>
            <a:pPr marL="0" indent="0" algn="ctr">
              <a:lnSpc>
                <a:spcPts val="1900"/>
              </a:lnSpc>
              <a:buNone/>
            </a:pPr>
            <a:r>
              <a:rPr lang="en-US" sz="1800" b="1" dirty="0">
                <a:solidFill>
                  <a:srgbClr val="FF0000"/>
                </a:solidFill>
              </a:rPr>
              <a:t> </a:t>
            </a:r>
            <a:r>
              <a:rPr lang="en-US" sz="3600" b="1" dirty="0">
                <a:solidFill>
                  <a:srgbClr val="FF0000"/>
                </a:solidFill>
              </a:rPr>
              <a:t>DO NOT EXIST! </a:t>
            </a:r>
            <a:r>
              <a:rPr lang="en-US" sz="3600" dirty="0">
                <a:solidFill>
                  <a:srgbClr val="FF0000"/>
                </a:solidFill>
              </a:rPr>
              <a:t> </a:t>
            </a:r>
          </a:p>
          <a:p>
            <a:pPr marL="0" indent="0" algn="ctr">
              <a:buNone/>
            </a:pPr>
            <a:endParaRPr lang="en-US" sz="1800" b="0" i="0" dirty="0">
              <a:effectLst/>
            </a:endParaRPr>
          </a:p>
        </p:txBody>
      </p:sp>
      <p:sp>
        <p:nvSpPr>
          <p:cNvPr id="4" name="Titre 2"/>
          <p:cNvSpPr>
            <a:spLocks noGrp="1"/>
          </p:cNvSpPr>
          <p:nvPr>
            <p:ph type="title"/>
          </p:nvPr>
        </p:nvSpPr>
        <p:spPr>
          <a:xfrm>
            <a:off x="0" y="0"/>
            <a:ext cx="10080625" cy="1331565"/>
          </a:xfrm>
          <a:solidFill>
            <a:srgbClr val="FFC000"/>
          </a:solidFill>
        </p:spPr>
        <p:txBody>
          <a:bodyPr/>
          <a:lstStyle/>
          <a:p>
            <a:r>
              <a:rPr lang="fr-CA" dirty="0"/>
              <a:t>MINISTRY OF HEALTH’S RESPONSE LETTER TO PEEL REGION</a:t>
            </a:r>
          </a:p>
        </p:txBody>
      </p:sp>
    </p:spTree>
    <p:extLst>
      <p:ext uri="{BB962C8B-B14F-4D97-AF65-F5344CB8AC3E}">
        <p14:creationId xmlns:p14="http://schemas.microsoft.com/office/powerpoint/2010/main" val="4112729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 y="1691605"/>
            <a:ext cx="10080624" cy="5868070"/>
          </a:xfrm>
          <a:gradFill>
            <a:gsLst>
              <a:gs pos="0">
                <a:srgbClr val="5E9EFF"/>
              </a:gs>
              <a:gs pos="39999">
                <a:srgbClr val="85C2FF"/>
              </a:gs>
              <a:gs pos="70000">
                <a:srgbClr val="C4D6EB"/>
              </a:gs>
              <a:gs pos="100000">
                <a:srgbClr val="FFEBFA"/>
              </a:gs>
            </a:gsLst>
            <a:lin ang="5400000" scaled="0"/>
          </a:gradFill>
        </p:spPr>
        <p:txBody>
          <a:bodyPr/>
          <a:lstStyle/>
          <a:p>
            <a:pPr marL="0" lvl="0" indent="0" algn="ctr">
              <a:buNone/>
            </a:pPr>
            <a:endParaRPr lang="en-US" sz="800" b="1" dirty="0"/>
          </a:p>
          <a:p>
            <a:pPr marL="0" lvl="0" indent="0" algn="ctr">
              <a:buNone/>
            </a:pPr>
            <a:r>
              <a:rPr lang="en-US" sz="1900" b="1" dirty="0"/>
              <a:t>THEREFORE, IT IS INCUMBENT UPON YOU, AS THE </a:t>
            </a:r>
          </a:p>
          <a:p>
            <a:pPr marL="0" lvl="0" indent="0" algn="ctr">
              <a:buNone/>
            </a:pPr>
            <a:r>
              <a:rPr lang="en-US" sz="2000" b="1" dirty="0">
                <a:solidFill>
                  <a:srgbClr val="FF0000"/>
                </a:solidFill>
              </a:rPr>
              <a:t>ULTIMATE DECISION MAKERS,</a:t>
            </a:r>
          </a:p>
          <a:p>
            <a:pPr marL="0" lvl="0" indent="0" algn="ctr">
              <a:buNone/>
            </a:pPr>
            <a:r>
              <a:rPr lang="en-US" sz="1900" b="1" dirty="0"/>
              <a:t>TO PROTECT THE HEALTH AND WELL BEING OF THE RESIDENTS </a:t>
            </a:r>
          </a:p>
          <a:p>
            <a:pPr marL="0" lvl="0" indent="0" algn="ctr">
              <a:buNone/>
            </a:pPr>
            <a:r>
              <a:rPr lang="en-US" sz="1900" b="1" dirty="0"/>
              <a:t>YOU WERE ELECTED TO SERVE AND PROTECT.</a:t>
            </a:r>
            <a:r>
              <a:rPr lang="en-US" sz="1900" dirty="0"/>
              <a:t> </a:t>
            </a:r>
            <a:r>
              <a:rPr lang="en-US" sz="1900" b="1" dirty="0"/>
              <a:t> </a:t>
            </a:r>
            <a:r>
              <a:rPr lang="en-US" sz="1900" dirty="0"/>
              <a:t> </a:t>
            </a:r>
          </a:p>
          <a:p>
            <a:pPr marL="0" lvl="0" indent="0" algn="ctr">
              <a:buNone/>
            </a:pPr>
            <a:r>
              <a:rPr lang="en-US" sz="2000" b="1" dirty="0">
                <a:solidFill>
                  <a:srgbClr val="FF0000"/>
                </a:solidFill>
              </a:rPr>
              <a:t>PLEASE CEASE AND DISMISS THIS</a:t>
            </a:r>
            <a:r>
              <a:rPr lang="en-US" sz="2000" b="1" dirty="0"/>
              <a:t> </a:t>
            </a:r>
            <a:r>
              <a:rPr lang="en-US" sz="2000" dirty="0"/>
              <a:t> </a:t>
            </a:r>
          </a:p>
          <a:p>
            <a:pPr marL="0" lvl="0" indent="0" algn="ctr">
              <a:buNone/>
            </a:pPr>
            <a:r>
              <a:rPr lang="en-US" sz="1800" b="1" dirty="0">
                <a:solidFill>
                  <a:srgbClr val="FF0000"/>
                </a:solidFill>
              </a:rPr>
              <a:t>UNREGULATED, UNTESTED, UNETHICAL, UNAPPROVED AND INEFFECTIVE PRACTICE</a:t>
            </a:r>
            <a:r>
              <a:rPr lang="en-US" sz="1900" b="1" dirty="0"/>
              <a:t> </a:t>
            </a:r>
            <a:r>
              <a:rPr lang="en-US" sz="1900" dirty="0"/>
              <a:t> </a:t>
            </a:r>
          </a:p>
          <a:p>
            <a:pPr marL="0" lvl="0" indent="0" algn="ctr">
              <a:buNone/>
            </a:pPr>
            <a:r>
              <a:rPr lang="en-US" sz="1900" b="1" dirty="0">
                <a:solidFill>
                  <a:srgbClr val="FF0000"/>
                </a:solidFill>
              </a:rPr>
              <a:t>WITHOUT FURTHER DELAY!</a:t>
            </a:r>
            <a:r>
              <a:rPr lang="en-US" sz="1900" dirty="0">
                <a:solidFill>
                  <a:srgbClr val="FF0000"/>
                </a:solidFill>
              </a:rPr>
              <a:t> </a:t>
            </a:r>
          </a:p>
          <a:p>
            <a:pPr marL="0" lvl="0" indent="0" algn="ctr">
              <a:buNone/>
            </a:pPr>
            <a:r>
              <a:rPr lang="en-US" sz="1900" b="1" dirty="0"/>
              <a:t>ALL RESIDENTS OF PEEL HAVE THE RIGHT TO SAFE DRINKING WATER </a:t>
            </a:r>
          </a:p>
          <a:p>
            <a:pPr marL="0" lvl="0" indent="0" algn="ctr">
              <a:buNone/>
            </a:pPr>
            <a:r>
              <a:rPr lang="en-US" sz="1900" b="1" dirty="0"/>
              <a:t>WHICH IS A FUNDAMENTAL HUMAN RIGHT </a:t>
            </a:r>
            <a:r>
              <a:rPr lang="en-US" sz="1900" dirty="0"/>
              <a:t> </a:t>
            </a:r>
          </a:p>
          <a:p>
            <a:pPr marL="0" lvl="0" indent="0" algn="ctr">
              <a:buNone/>
            </a:pPr>
            <a:r>
              <a:rPr lang="en-US" sz="1900" b="1" dirty="0"/>
              <a:t>PLEASE JOIN THE 95% OF THE WORLD THAT DOES NOT FLUORIDATE</a:t>
            </a:r>
          </a:p>
          <a:p>
            <a:pPr marL="0" lvl="0" indent="0" algn="ctr">
              <a:buNone/>
            </a:pPr>
            <a:r>
              <a:rPr lang="en-US" sz="1900" b="1" dirty="0">
                <a:solidFill>
                  <a:srgbClr val="FF0000"/>
                </a:solidFill>
              </a:rPr>
              <a:t>REDIRECT $500,000.00 SPENT ON THE INEFFECTIVE FLUORIDATION</a:t>
            </a:r>
          </a:p>
          <a:p>
            <a:pPr marL="0" lvl="0" indent="0" algn="ctr">
              <a:buNone/>
            </a:pPr>
            <a:r>
              <a:rPr lang="en-US" sz="1900" b="1" dirty="0">
                <a:solidFill>
                  <a:srgbClr val="FF0000"/>
                </a:solidFill>
              </a:rPr>
              <a:t>INTO PUBLIC HEALTH DENTAL PROGRAMS OF PREVENTION</a:t>
            </a:r>
            <a:r>
              <a:rPr lang="en-US" sz="1900" dirty="0"/>
              <a:t> </a:t>
            </a:r>
          </a:p>
          <a:p>
            <a:pPr marL="540000" indent="-324000">
              <a:lnSpc>
                <a:spcPct val="100000"/>
              </a:lnSpc>
              <a:buNone/>
            </a:pPr>
            <a:endParaRPr lang="en-CA" sz="2800" b="1" dirty="0"/>
          </a:p>
        </p:txBody>
      </p:sp>
      <p:sp>
        <p:nvSpPr>
          <p:cNvPr id="4" name="Titre 2"/>
          <p:cNvSpPr>
            <a:spLocks noGrp="1"/>
          </p:cNvSpPr>
          <p:nvPr>
            <p:ph type="title"/>
          </p:nvPr>
        </p:nvSpPr>
        <p:spPr>
          <a:xfrm>
            <a:off x="0" y="107429"/>
            <a:ext cx="10080625" cy="1476499"/>
          </a:xfrm>
          <a:solidFill>
            <a:srgbClr val="FFC000"/>
          </a:solidFill>
        </p:spPr>
        <p:txBody>
          <a:bodyPr/>
          <a:lstStyle/>
          <a:p>
            <a:r>
              <a:rPr lang="fr-CA" dirty="0"/>
              <a:t>MINISTRY OF HEALTH’S RESPONSE LETTER TO PEEL REGION</a:t>
            </a:r>
          </a:p>
        </p:txBody>
      </p:sp>
    </p:spTree>
    <p:extLst>
      <p:ext uri="{BB962C8B-B14F-4D97-AF65-F5344CB8AC3E}">
        <p14:creationId xmlns:p14="http://schemas.microsoft.com/office/powerpoint/2010/main" val="42658734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
          <p:cNvSpPr txBox="1">
            <a:spLocks noChangeArrowheads="1"/>
          </p:cNvSpPr>
          <p:nvPr/>
        </p:nvSpPr>
        <p:spPr bwMode="auto">
          <a:xfrm>
            <a:off x="0" y="0"/>
            <a:ext cx="10080625" cy="7559675"/>
          </a:xfrm>
          <a:prstGeom prst="rect">
            <a:avLst/>
          </a:prstGeom>
          <a:noFill/>
          <a:ln w="9525">
            <a:noFill/>
            <a:round/>
            <a:headEnd/>
            <a:tailEnd/>
          </a:ln>
        </p:spPr>
        <p:txBody>
          <a:bodyPr lIns="0" tIns="31751" rIns="0" bIns="0" anchor="ctr"/>
          <a:lstStyle/>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400" b="1" dirty="0">
                <a:solidFill>
                  <a:schemeClr val="accent2"/>
                </a:solidFill>
                <a:latin typeface="Times New Roman" panose="02020603050405020304" pitchFamily="18" charset="0"/>
                <a:cs typeface="Times New Roman" panose="02020603050405020304" pitchFamily="18" charset="0"/>
              </a:rPr>
              <a:t>WE HAVE PROVEN THAT </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400" b="1" dirty="0">
                <a:solidFill>
                  <a:schemeClr val="accent2"/>
                </a:solidFill>
                <a:latin typeface="Times New Roman" panose="02020603050405020304" pitchFamily="18" charset="0"/>
                <a:cs typeface="Times New Roman" panose="02020603050405020304" pitchFamily="18" charset="0"/>
              </a:rPr>
              <a:t>FLUORIDATION CHEMICALS  ARE</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GB" sz="1200" b="1" dirty="0">
              <a:solidFill>
                <a:schemeClr val="accent2"/>
              </a:solidFill>
              <a:latin typeface="Times New Roman" panose="02020603050405020304" pitchFamily="18" charset="0"/>
              <a:cs typeface="Times New Roman" panose="02020603050405020304" pitchFamily="18" charset="0"/>
            </a:endParaRP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400" b="1" dirty="0">
                <a:solidFill>
                  <a:schemeClr val="accent2"/>
                </a:solidFill>
                <a:latin typeface="Times New Roman" panose="02020603050405020304" pitchFamily="18" charset="0"/>
                <a:cs typeface="Times New Roman" panose="02020603050405020304" pitchFamily="18" charset="0"/>
              </a:rPr>
              <a:t>UNREGULATED</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400" b="1" dirty="0">
                <a:solidFill>
                  <a:schemeClr val="accent2"/>
                </a:solidFill>
                <a:latin typeface="Times New Roman" panose="02020603050405020304" pitchFamily="18" charset="0"/>
                <a:cs typeface="Times New Roman" panose="02020603050405020304" pitchFamily="18" charset="0"/>
              </a:rPr>
              <a:t>UNTESTED</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400" b="1" dirty="0">
                <a:solidFill>
                  <a:schemeClr val="accent2"/>
                </a:solidFill>
                <a:latin typeface="Times New Roman" panose="02020603050405020304" pitchFamily="18" charset="0"/>
                <a:cs typeface="Times New Roman" panose="02020603050405020304" pitchFamily="18" charset="0"/>
              </a:rPr>
              <a:t>UNAPPROVED</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400" b="1" dirty="0">
                <a:solidFill>
                  <a:schemeClr val="accent2"/>
                </a:solidFill>
                <a:latin typeface="Times New Roman" panose="02020603050405020304" pitchFamily="18" charset="0"/>
                <a:cs typeface="Times New Roman" panose="02020603050405020304" pitchFamily="18" charset="0"/>
              </a:rPr>
              <a:t>INEFFECTIVE </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400" b="1" dirty="0">
                <a:solidFill>
                  <a:schemeClr val="accent2"/>
                </a:solidFill>
                <a:latin typeface="Times New Roman" panose="02020603050405020304" pitchFamily="18" charset="0"/>
                <a:cs typeface="Times New Roman" panose="02020603050405020304" pitchFamily="18" charset="0"/>
              </a:rPr>
              <a:t>DRUGS </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000" b="1" dirty="0">
                <a:solidFill>
                  <a:schemeClr val="accent2"/>
                </a:solidFill>
                <a:latin typeface="Times New Roman" panose="02020603050405020304" pitchFamily="18" charset="0"/>
                <a:cs typeface="Times New Roman" panose="02020603050405020304" pitchFamily="18" charset="0"/>
              </a:rPr>
              <a:t> </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800" b="1" dirty="0">
                <a:solidFill>
                  <a:schemeClr val="accent2"/>
                </a:solidFill>
                <a:latin typeface="Times New Roman" panose="02020603050405020304" pitchFamily="18" charset="0"/>
                <a:cs typeface="Times New Roman" panose="02020603050405020304" pitchFamily="18" charset="0"/>
              </a:rPr>
              <a:t>THE PRECAUTIONARY PRINCIPAL</a:t>
            </a:r>
          </a:p>
          <a:p>
            <a:pPr algn="ctr" hangingPunct="1">
              <a:spcBef>
                <a:spcPts val="800"/>
              </a:spcBef>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800" b="1" dirty="0">
                <a:solidFill>
                  <a:schemeClr val="accent2"/>
                </a:solidFill>
                <a:latin typeface="Times New Roman" panose="02020603050405020304" pitchFamily="18" charset="0"/>
                <a:cs typeface="Times New Roman" panose="02020603050405020304" pitchFamily="18" charset="0"/>
              </a:rPr>
              <a:t>SHOULD BE APPLIED</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17295</TotalTime>
  <Words>2361</Words>
  <Application>Microsoft Office PowerPoint</Application>
  <PresentationFormat>Custom</PresentationFormat>
  <Paragraphs>372</Paragraphs>
  <Slides>65</Slides>
  <Notes>17</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65</vt:i4>
      </vt:variant>
    </vt:vector>
  </HeadingPairs>
  <TitlesOfParts>
    <vt:vector size="73" baseType="lpstr">
      <vt:lpstr>Arial</vt:lpstr>
      <vt:lpstr>Arial Black</vt:lpstr>
      <vt:lpstr>Calibri</vt:lpstr>
      <vt:lpstr>DejaVu Sans</vt:lpstr>
      <vt:lpstr>Stencil</vt:lpstr>
      <vt:lpstr>Times New Roman</vt:lpstr>
      <vt:lpstr>Wingdings</vt:lpstr>
      <vt:lpstr>Thème Office</vt:lpstr>
      <vt:lpstr>PowerPoint Presentation</vt:lpstr>
      <vt:lpstr>PowerPoint Presentation</vt:lpstr>
      <vt:lpstr>2012  PEEL RESOLUTION</vt:lpstr>
      <vt:lpstr>2017  PEEL RESOLUTION</vt:lpstr>
      <vt:lpstr>ANSWER LETTER OF MINISTRY OF HEALTH TO PEEL REGION</vt:lpstr>
      <vt:lpstr>PowerPoint Presentation</vt:lpstr>
      <vt:lpstr>MINISTRY OF HEALTH’S RESPONSE LETTER TO PEEL REGION</vt:lpstr>
      <vt:lpstr>MINISTRY OF HEALTH’S RESPONSE LETTER TO PEEL REGION</vt:lpstr>
      <vt:lpstr>MINISTRY OF HEALTH’S RESPONSE LETTER TO PEEL REGION</vt:lpstr>
      <vt:lpstr>NSF/ANSI 60</vt:lpstr>
      <vt:lpstr>NSF DOCUMENTS</vt:lpstr>
      <vt:lpstr>NSF DOCUMENT DISCLAIMERS</vt:lpstr>
      <vt:lpstr>FOOD AND DRUG ACT DEFINITIONS</vt:lpstr>
      <vt:lpstr>FOOD AND DRUG ACT DEFINITIONS</vt:lpstr>
      <vt:lpstr>FOOD AND DRUG ACT DEFINITIONS</vt:lpstr>
      <vt:lpstr>FOOD AND DRUG ACT DEFINITIONS</vt:lpstr>
      <vt:lpstr>FOOD AND DRUG ACT DEFINITIONS</vt:lpstr>
      <vt:lpstr>FOOD AND DRUG ACT DEFINITIONS</vt:lpstr>
      <vt:lpstr>LEGAL CLASSIFICATION OF FLUORIDATION CHEMICALS</vt:lpstr>
      <vt:lpstr>CLAIMED PURPOSE DEFINES THE LEGAL NATURE OF A PRODUCT AND ITS APPLICATIONS OF LAWS PERTINENT TO IT</vt:lpstr>
      <vt:lpstr>WHY FLUORIDATION ?</vt:lpstr>
      <vt:lpstr>Products making  SPECIFIC HEALTH CLAIMS  e.g. Preventing Cavities </vt:lpstr>
      <vt:lpstr>Supreme Court of Canada 19571</vt:lpstr>
      <vt:lpstr>ARE THEY CONTROLLED AND APPROVED BY HEALTH CANADA AS DRUGS OR  NATURAL HEALTH PRODUCTS?</vt:lpstr>
      <vt:lpstr>ARE THESE FLUORIDATION CHEMICALS APPROVED BY HEALTH CANADA AS  MINERAL NUTRIENTS FOR FOOD FORTIFICATION?</vt:lpstr>
      <vt:lpstr>IF DRUGS, NATURAL HEALTH PRODUCTS OR SOURCES OF A NUTRIENT FOR FOOD FORTIFICATION, THEY MUST BE PREPARED AND STORED IN HYGIENIC CONDITIONS  AND HAVE TOXICOLOGICAL TESTS </vt:lpstr>
      <vt:lpstr>FLUORIDATION CHEMICALS ARE NOT PREPARED WITHIN «GOOD MANUFACTURING PRACTICES» («GMP»)</vt:lpstr>
      <vt:lpstr>DOES HEALTH CANADA EXERT ANY REGULATION ON FLUORIDATION CHEMICALS?</vt:lpstr>
      <vt:lpstr>PowerPoint Presentation</vt:lpstr>
      <vt:lpstr>PowerPoint Presentation</vt:lpstr>
      <vt:lpstr>THEN, WHAT  ARE  FLUORIDATION  CHEMICALS?</vt:lpstr>
      <vt:lpstr>Fluoridation chemicals are unprocessed scrubber liquor of the phosphate industry smoke stack emissions  or manufactured from fluoroapatite</vt:lpstr>
      <vt:lpstr>Fluoridation chemicals are usually recycled toxic waste</vt:lpstr>
      <vt:lpstr>Fluoride Toxicity SOURCE: base on lethal (LD 50) de Robert E.Gosselin and al, 1984. Clinical Toxicology of Commercial Products 5th ed., Williams and Wilkins, Baltimore.</vt:lpstr>
      <vt:lpstr>Untested, uncontrolled, unregulated chemical waste taken directly from the industry and dripped  into your drinking water</vt:lpstr>
      <vt:lpstr>Are Fluoridation Products “Natural”?</vt:lpstr>
      <vt:lpstr>ARE THEY WATER TREATMENT CHEMICALS?</vt:lpstr>
      <vt:lpstr>ARE THEY REALLY WATER TREATMENT CHEMICALS?</vt:lpstr>
      <vt:lpstr>ARE FLUORIDATION CHEMICALS COMPLIANT WITH STANDARD 60 OF THE NATIONAL SANITATION FOUNDATION (NSF)?</vt:lpstr>
      <vt:lpstr>The main essential requirement  for the NSF Standard 60 is chronic toxicological tests  that demonstrate  safety of the HFSA.</vt:lpstr>
      <vt:lpstr>PowerPoint Presentation</vt:lpstr>
      <vt:lpstr>Sodium Fluorosilicate Material Safety Data Sheet</vt:lpstr>
      <vt:lpstr>PowerPoint Presentation</vt:lpstr>
      <vt:lpstr>IF FLUORIDATION CHEMICALS  DO NOT HAVE LONG TERM TOXICOLOGICAL STUDIES, THEN  SAFETY  CANNOT  BE DEMONSTRATED </vt:lpstr>
      <vt:lpstr>PowerPoint Presentation</vt:lpstr>
      <vt:lpstr>PowerPoint Presentation</vt:lpstr>
      <vt:lpstr>Finally, what are fluoridation chemicals?</vt:lpstr>
      <vt:lpstr>FLUORIDATION CHEMICALS SATISFY ALL CRITERIA FOR HAZARDOUS AND TOXIC WASTES</vt:lpstr>
      <vt:lpstr>THE LEGAL CLASSIFICATION OF FLUORIDATION CHEMICALS AS HARZADOUS AND TOXIC SUBSTANCES ARE DETERMINED IN LAWS</vt:lpstr>
      <vt:lpstr>PowerPoint Presentation</vt:lpstr>
      <vt:lpstr>TOXIC SUBSTANCES CAN FIT ONLY TWO CATEGORIES</vt:lpstr>
      <vt:lpstr> HEALTH CANADA  HAS NOT APPROVED ANY FLUORIDATION CHEMICALS  AS DRUGS.   IT IS ILLEGAL TO ADMINISTER AN APPROVED OR UNAPPROVED DRUG WITHOUT A MEDICAL LICENCE, AND WITHOUT INFORMED CONSENT TO ANY RESIDENT.</vt:lpstr>
      <vt:lpstr>ADMINISTERING ANY DRUG,  APPROVED OR UNAPPROVED, TO RESIDENTS  WITHOUT CONSENT CONTRAVENES  ARTICLE 7 OF THE  CANADIAN CHARTER OF  RIGHTS AND FREEDOMS</vt:lpstr>
      <vt:lpstr>Drugs Should Not Be Put Into Drinking Water Because:</vt:lpstr>
      <vt:lpstr>Fluoridation chemicals</vt:lpstr>
      <vt:lpstr>Who determines safety and efficacy of fluoridation chemicals ?</vt:lpstr>
      <vt:lpstr>WHICH HEALTH AUTHORITIES CLAIM ACCOUNTABILITY FOR FLUORIDATION?</vt:lpstr>
      <vt:lpstr>NO ACCOUNTABILITY</vt:lpstr>
      <vt:lpstr>Finally, who’s Accountable? </vt:lpstr>
      <vt:lpstr>False Assumptions</vt:lpstr>
      <vt:lpstr>3 methods for Removing Fluoride</vt:lpstr>
      <vt:lpstr>MINISTRY OF HEALTH’S RESPONSE LETTER TO PEEL REGION</vt:lpstr>
      <vt:lpstr>MINISTRY OF HEALTH’S RESPONSE LETTER TO PEEL REGION</vt:lpstr>
      <vt:lpstr>MINISTRY OF HEALTH’S RESPONSE LETTER TO PEEL REGION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Gilles Parent</dc:creator>
  <cp:lastModifiedBy>SiteKiosk Restricted User Account</cp:lastModifiedBy>
  <cp:revision>455</cp:revision>
  <cp:lastPrinted>1601-01-01T00:00:00Z</cp:lastPrinted>
  <dcterms:created xsi:type="dcterms:W3CDTF">2011-01-09T22:15:13Z</dcterms:created>
  <dcterms:modified xsi:type="dcterms:W3CDTF">2018-04-19T07:40:11Z</dcterms:modified>
</cp:coreProperties>
</file>